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321" r:id="rId5"/>
    <p:sldId id="301" r:id="rId6"/>
    <p:sldId id="357" r:id="rId7"/>
    <p:sldId id="372" r:id="rId8"/>
    <p:sldId id="375" r:id="rId9"/>
    <p:sldId id="350" r:id="rId10"/>
    <p:sldId id="362" r:id="rId11"/>
    <p:sldId id="381" r:id="rId12"/>
    <p:sldId id="380" r:id="rId13"/>
    <p:sldId id="379" r:id="rId14"/>
    <p:sldId id="376" r:id="rId15"/>
    <p:sldId id="276" r:id="rId16"/>
    <p:sldId id="368" r:id="rId17"/>
    <p:sldId id="374" r:id="rId18"/>
    <p:sldId id="377" r:id="rId19"/>
    <p:sldId id="369" r:id="rId20"/>
    <p:sldId id="382"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772D13-A575-FE47-A97A-2A44011A0BE6}">
          <p14:sldIdLst>
            <p14:sldId id="321"/>
            <p14:sldId id="301"/>
            <p14:sldId id="357"/>
            <p14:sldId id="372"/>
            <p14:sldId id="375"/>
            <p14:sldId id="350"/>
            <p14:sldId id="362"/>
            <p14:sldId id="381"/>
            <p14:sldId id="380"/>
            <p14:sldId id="379"/>
            <p14:sldId id="376"/>
            <p14:sldId id="276"/>
            <p14:sldId id="368"/>
            <p14:sldId id="374"/>
            <p14:sldId id="377"/>
            <p14:sldId id="369"/>
            <p14:sldId id="382"/>
          </p14:sldIdLst>
        </p14:section>
      </p14:sectionLst>
    </p:ext>
    <p:ext uri="{EFAFB233-063F-42B5-8137-9DF3F51BA10A}">
      <p15:sldGuideLst xmlns:p15="http://schemas.microsoft.com/office/powerpoint/2012/main">
        <p15:guide id="1" orient="horz" pos="2489" userDrawn="1">
          <p15:clr>
            <a:srgbClr val="A4A3A4"/>
          </p15:clr>
        </p15:guide>
        <p15:guide id="2" pos="2880" userDrawn="1">
          <p15:clr>
            <a:srgbClr val="A4A3A4"/>
          </p15:clr>
        </p15:guide>
        <p15:guide id="3" orient="horz" pos="207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E30514"/>
    <a:srgbClr val="342E2B"/>
    <a:srgbClr val="FFFFFF"/>
    <a:srgbClr val="898989"/>
    <a:srgbClr val="E2DED8"/>
    <a:srgbClr val="E2DF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45"/>
    <p:restoredTop sz="95872"/>
  </p:normalViewPr>
  <p:slideViewPr>
    <p:cSldViewPr snapToGrid="0">
      <p:cViewPr varScale="1">
        <p:scale>
          <a:sx n="144" d="100"/>
          <a:sy n="144" d="100"/>
        </p:scale>
        <p:origin x="848" y="192"/>
      </p:cViewPr>
      <p:guideLst>
        <p:guide orient="horz" pos="2489"/>
        <p:guide pos="2880"/>
        <p:guide orient="horz" pos="2074"/>
      </p:guideLst>
    </p:cSldViewPr>
  </p:slideViewPr>
  <p:outlineViewPr>
    <p:cViewPr>
      <p:scale>
        <a:sx n="33" d="100"/>
        <a:sy n="33" d="100"/>
      </p:scale>
      <p:origin x="0" y="-3680"/>
    </p:cViewPr>
  </p:outlineViewPr>
  <p:notesTextViewPr>
    <p:cViewPr>
      <p:scale>
        <a:sx n="1" d="1"/>
        <a:sy n="1" d="1"/>
      </p:scale>
      <p:origin x="0" y="0"/>
    </p:cViewPr>
  </p:notesTextViewPr>
  <p:sorterViewPr>
    <p:cViewPr>
      <p:scale>
        <a:sx n="200" d="100"/>
        <a:sy n="200" d="100"/>
      </p:scale>
      <p:origin x="0" y="0"/>
    </p:cViewPr>
  </p:sorterViewPr>
  <p:notesViewPr>
    <p:cSldViewPr snapToGrid="0">
      <p:cViewPr>
        <p:scale>
          <a:sx n="1" d="2"/>
          <a:sy n="1" d="2"/>
        </p:scale>
        <p:origin x="4536" y="1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B7747D-26EF-B04A-A7D9-B40116BA8755}" type="doc">
      <dgm:prSet loTypeId="urn:microsoft.com/office/officeart/2005/8/layout/hProcess11" loCatId="" qsTypeId="urn:microsoft.com/office/officeart/2005/8/quickstyle/simple1" qsCatId="simple" csTypeId="urn:microsoft.com/office/officeart/2005/8/colors/accent1_2" csCatId="accent1" phldr="1"/>
      <dgm:spPr/>
    </dgm:pt>
    <dgm:pt modelId="{61519EC3-F4E8-8040-88BE-E24FE5C66425}">
      <dgm:prSet phldrT="[Text]"/>
      <dgm:spPr/>
      <dgm:t>
        <a:bodyPr/>
        <a:lstStyle/>
        <a:p>
          <a:r>
            <a:rPr lang="en-GB" dirty="0"/>
            <a:t>1830s General Registry Office begins collecting national data on births, deaths and marriages</a:t>
          </a:r>
        </a:p>
      </dgm:t>
    </dgm:pt>
    <dgm:pt modelId="{D7C8E863-5543-BE40-B00D-A0D5AF4EA8A9}" type="parTrans" cxnId="{6D331CA8-E026-D64A-A6BB-2422FB6FA929}">
      <dgm:prSet/>
      <dgm:spPr/>
      <dgm:t>
        <a:bodyPr/>
        <a:lstStyle/>
        <a:p>
          <a:endParaRPr lang="en-GB"/>
        </a:p>
      </dgm:t>
    </dgm:pt>
    <dgm:pt modelId="{C7EAB9CA-DE24-4242-ACF2-F27E55E4A4C9}" type="sibTrans" cxnId="{6D331CA8-E026-D64A-A6BB-2422FB6FA929}">
      <dgm:prSet/>
      <dgm:spPr/>
      <dgm:t>
        <a:bodyPr/>
        <a:lstStyle/>
        <a:p>
          <a:endParaRPr lang="en-GB"/>
        </a:p>
      </dgm:t>
    </dgm:pt>
    <dgm:pt modelId="{BE8B3F40-95C8-8847-8AB0-84ED2CFCC464}">
      <dgm:prSet phldrT="[Text]"/>
      <dgm:spPr/>
      <dgm:t>
        <a:bodyPr/>
        <a:lstStyle/>
        <a:p>
          <a:r>
            <a:rPr lang="en-GB" dirty="0"/>
            <a:t>1948: Formation of NHS</a:t>
          </a:r>
        </a:p>
      </dgm:t>
    </dgm:pt>
    <dgm:pt modelId="{4A363DB1-B58C-D14B-8B4A-0C5E6A4B77ED}" type="parTrans" cxnId="{D61FC125-A586-1340-9BF5-7A502DF82D9E}">
      <dgm:prSet/>
      <dgm:spPr/>
      <dgm:t>
        <a:bodyPr/>
        <a:lstStyle/>
        <a:p>
          <a:endParaRPr lang="en-GB"/>
        </a:p>
      </dgm:t>
    </dgm:pt>
    <dgm:pt modelId="{6EEA06F0-239B-E74E-A07F-E278C2B5B4B2}" type="sibTrans" cxnId="{D61FC125-A586-1340-9BF5-7A502DF82D9E}">
      <dgm:prSet/>
      <dgm:spPr/>
      <dgm:t>
        <a:bodyPr/>
        <a:lstStyle/>
        <a:p>
          <a:endParaRPr lang="en-GB"/>
        </a:p>
      </dgm:t>
    </dgm:pt>
    <dgm:pt modelId="{ED6DDAF3-45BB-C945-ADB9-8797547E8AA6}">
      <dgm:prSet phldrT="[Text]"/>
      <dgm:spPr/>
      <dgm:t>
        <a:bodyPr/>
        <a:lstStyle/>
        <a:p>
          <a:r>
            <a:rPr lang="en-GB" dirty="0"/>
            <a:t>1960s: Early experiments in data linkage</a:t>
          </a:r>
        </a:p>
      </dgm:t>
    </dgm:pt>
    <dgm:pt modelId="{F331F89C-C3F2-D14A-B677-99C17FDE6097}" type="parTrans" cxnId="{29387FFC-C260-B94E-A7DD-7AA96575962F}">
      <dgm:prSet/>
      <dgm:spPr/>
      <dgm:t>
        <a:bodyPr/>
        <a:lstStyle/>
        <a:p>
          <a:endParaRPr lang="en-GB"/>
        </a:p>
      </dgm:t>
    </dgm:pt>
    <dgm:pt modelId="{E9021D3A-B367-9D4C-A4C2-92D8CD3B32FB}" type="sibTrans" cxnId="{29387FFC-C260-B94E-A7DD-7AA96575962F}">
      <dgm:prSet/>
      <dgm:spPr/>
      <dgm:t>
        <a:bodyPr/>
        <a:lstStyle/>
        <a:p>
          <a:endParaRPr lang="en-GB"/>
        </a:p>
      </dgm:t>
    </dgm:pt>
    <dgm:pt modelId="{EB560DCB-ADBB-874E-AA08-18B9881780D7}">
      <dgm:prSet phldrT="[Text]"/>
      <dgm:spPr/>
      <dgm:t>
        <a:bodyPr/>
        <a:lstStyle/>
        <a:p>
          <a:r>
            <a:rPr lang="en-GB" dirty="0"/>
            <a:t>1980s: Digitisation of primary care</a:t>
          </a:r>
        </a:p>
      </dgm:t>
    </dgm:pt>
    <dgm:pt modelId="{8D8461D8-A381-1D4A-A5A3-E8A6B6C26D1A}" type="parTrans" cxnId="{7551736B-7F88-B640-AE71-F3236CF9D8E3}">
      <dgm:prSet/>
      <dgm:spPr/>
      <dgm:t>
        <a:bodyPr/>
        <a:lstStyle/>
        <a:p>
          <a:endParaRPr lang="en-GB"/>
        </a:p>
      </dgm:t>
    </dgm:pt>
    <dgm:pt modelId="{398EAF46-559C-894F-9474-848335225E9A}" type="sibTrans" cxnId="{7551736B-7F88-B640-AE71-F3236CF9D8E3}">
      <dgm:prSet/>
      <dgm:spPr/>
      <dgm:t>
        <a:bodyPr/>
        <a:lstStyle/>
        <a:p>
          <a:endParaRPr lang="en-GB"/>
        </a:p>
      </dgm:t>
    </dgm:pt>
    <dgm:pt modelId="{0785C9D0-0A17-ED40-A07A-90517AF11159}">
      <dgm:prSet phldrT="[Text]"/>
      <dgm:spPr/>
      <dgm:t>
        <a:bodyPr/>
        <a:lstStyle/>
        <a:p>
          <a:r>
            <a:rPr lang="en-GB" dirty="0"/>
            <a:t>1980s: </a:t>
          </a:r>
          <a:r>
            <a:rPr lang="en-GB" dirty="0" err="1"/>
            <a:t>Körner</a:t>
          </a:r>
          <a:r>
            <a:rPr lang="en-GB" dirty="0"/>
            <a:t> reforms led to data collection for management purposes</a:t>
          </a:r>
        </a:p>
      </dgm:t>
    </dgm:pt>
    <dgm:pt modelId="{4D3A4B99-813C-C34F-AB1D-6BE340B77CB1}" type="parTrans" cxnId="{3A18F846-E964-7045-A33F-5A47374114A3}">
      <dgm:prSet/>
      <dgm:spPr/>
      <dgm:t>
        <a:bodyPr/>
        <a:lstStyle/>
        <a:p>
          <a:endParaRPr lang="en-GB"/>
        </a:p>
      </dgm:t>
    </dgm:pt>
    <dgm:pt modelId="{07EBFD66-7173-4146-A091-BAAFCB166EAA}" type="sibTrans" cxnId="{3A18F846-E964-7045-A33F-5A47374114A3}">
      <dgm:prSet/>
      <dgm:spPr/>
      <dgm:t>
        <a:bodyPr/>
        <a:lstStyle/>
        <a:p>
          <a:endParaRPr lang="en-GB"/>
        </a:p>
      </dgm:t>
    </dgm:pt>
    <dgm:pt modelId="{09BFA10B-C1F9-9E42-837F-9A73E4CF79AB}">
      <dgm:prSet phldrT="[Text]"/>
      <dgm:spPr/>
      <dgm:t>
        <a:bodyPr/>
        <a:lstStyle/>
        <a:p>
          <a:r>
            <a:rPr lang="en-GB" dirty="0"/>
            <a:t>1990s: data for clinical audit and improvement</a:t>
          </a:r>
        </a:p>
      </dgm:t>
    </dgm:pt>
    <dgm:pt modelId="{31D79A90-3241-D740-B720-F887AD757AB2}" type="parTrans" cxnId="{F215834A-BA26-8C47-A1E0-098DC2781B44}">
      <dgm:prSet/>
      <dgm:spPr/>
      <dgm:t>
        <a:bodyPr/>
        <a:lstStyle/>
        <a:p>
          <a:endParaRPr lang="en-GB"/>
        </a:p>
      </dgm:t>
    </dgm:pt>
    <dgm:pt modelId="{0360BA14-4E1D-E046-B1D9-6ECC15FBF8A6}" type="sibTrans" cxnId="{F215834A-BA26-8C47-A1E0-098DC2781B44}">
      <dgm:prSet/>
      <dgm:spPr/>
      <dgm:t>
        <a:bodyPr/>
        <a:lstStyle/>
        <a:p>
          <a:endParaRPr lang="en-GB"/>
        </a:p>
      </dgm:t>
    </dgm:pt>
    <dgm:pt modelId="{41764FD5-B8D3-2044-9FB5-6059CAA82F65}">
      <dgm:prSet phldrT="[Text]"/>
      <dgm:spPr/>
      <dgm:t>
        <a:bodyPr/>
        <a:lstStyle/>
        <a:p>
          <a:r>
            <a:rPr lang="en-GB" dirty="0"/>
            <a:t>2000s: data to inform patient choice of healthcare provider</a:t>
          </a:r>
        </a:p>
      </dgm:t>
    </dgm:pt>
    <dgm:pt modelId="{E56C9CBE-23B0-6544-8331-1F39F040ECB4}" type="parTrans" cxnId="{4A9D2E83-F3C2-8849-991D-6362CC40DE5B}">
      <dgm:prSet/>
      <dgm:spPr/>
      <dgm:t>
        <a:bodyPr/>
        <a:lstStyle/>
        <a:p>
          <a:endParaRPr lang="en-GB"/>
        </a:p>
      </dgm:t>
    </dgm:pt>
    <dgm:pt modelId="{5871B885-3BB7-5E40-8888-495C528766DC}" type="sibTrans" cxnId="{4A9D2E83-F3C2-8849-991D-6362CC40DE5B}">
      <dgm:prSet/>
      <dgm:spPr/>
      <dgm:t>
        <a:bodyPr/>
        <a:lstStyle/>
        <a:p>
          <a:endParaRPr lang="en-GB"/>
        </a:p>
      </dgm:t>
    </dgm:pt>
    <dgm:pt modelId="{E91722EF-C143-3948-8E7A-1061494C1322}">
      <dgm:prSet phldrT="[Text]"/>
      <dgm:spPr/>
      <dgm:t>
        <a:bodyPr/>
        <a:lstStyle/>
        <a:p>
          <a:r>
            <a:rPr lang="en-GB" dirty="0"/>
            <a:t>2000s: efforts at national IT integration (failed)</a:t>
          </a:r>
        </a:p>
      </dgm:t>
    </dgm:pt>
    <dgm:pt modelId="{D4C8693F-D8DF-7144-81EA-3C45EDE86448}" type="parTrans" cxnId="{35876020-BC54-5442-820A-C3CEF4F055D8}">
      <dgm:prSet/>
      <dgm:spPr/>
      <dgm:t>
        <a:bodyPr/>
        <a:lstStyle/>
        <a:p>
          <a:endParaRPr lang="en-GB"/>
        </a:p>
      </dgm:t>
    </dgm:pt>
    <dgm:pt modelId="{E0DC9155-DD2D-5648-843B-C1497A4C9C8D}" type="sibTrans" cxnId="{35876020-BC54-5442-820A-C3CEF4F055D8}">
      <dgm:prSet/>
      <dgm:spPr/>
      <dgm:t>
        <a:bodyPr/>
        <a:lstStyle/>
        <a:p>
          <a:endParaRPr lang="en-GB"/>
        </a:p>
      </dgm:t>
    </dgm:pt>
    <dgm:pt modelId="{B7A65ACF-530C-3E45-9D1D-03DB76B67302}">
      <dgm:prSet phldrT="[Text]"/>
      <dgm:spPr/>
      <dgm:t>
        <a:bodyPr/>
        <a:lstStyle/>
        <a:p>
          <a:r>
            <a:rPr lang="en-GB" dirty="0"/>
            <a:t>2017: UK industrial strategy</a:t>
          </a:r>
        </a:p>
      </dgm:t>
    </dgm:pt>
    <dgm:pt modelId="{853783BF-F433-2646-97E7-6536ADC2901C}" type="parTrans" cxnId="{64F8D954-07DD-CA4A-9B64-0A38B2AE9864}">
      <dgm:prSet/>
      <dgm:spPr/>
      <dgm:t>
        <a:bodyPr/>
        <a:lstStyle/>
        <a:p>
          <a:endParaRPr lang="en-GB"/>
        </a:p>
      </dgm:t>
    </dgm:pt>
    <dgm:pt modelId="{78D15945-9C1B-1C4A-AC50-E82F246A62AC}" type="sibTrans" cxnId="{64F8D954-07DD-CA4A-9B64-0A38B2AE9864}">
      <dgm:prSet/>
      <dgm:spPr/>
      <dgm:t>
        <a:bodyPr/>
        <a:lstStyle/>
        <a:p>
          <a:endParaRPr lang="en-GB"/>
        </a:p>
      </dgm:t>
    </dgm:pt>
    <dgm:pt modelId="{F6DDCBA5-7562-E544-842B-0EE63F5BE331}">
      <dgm:prSet/>
      <dgm:spPr/>
      <dgm:t>
        <a:bodyPr/>
        <a:lstStyle/>
        <a:p>
          <a:r>
            <a:rPr lang="en-GB" dirty="0"/>
            <a:t>2013: public concerns around privacy escalate with </a:t>
          </a:r>
          <a:r>
            <a:rPr lang="en-GB" dirty="0" err="1"/>
            <a:t>Care.data</a:t>
          </a:r>
          <a:r>
            <a:rPr lang="en-GB" dirty="0"/>
            <a:t> initiative</a:t>
          </a:r>
        </a:p>
      </dgm:t>
    </dgm:pt>
    <dgm:pt modelId="{D21C8B90-C028-0348-8D39-6B015B0B8914}" type="parTrans" cxnId="{11D6FFCA-880B-CB49-B799-7ED7E4531F3D}">
      <dgm:prSet/>
      <dgm:spPr/>
      <dgm:t>
        <a:bodyPr/>
        <a:lstStyle/>
        <a:p>
          <a:endParaRPr lang="en-GB"/>
        </a:p>
      </dgm:t>
    </dgm:pt>
    <dgm:pt modelId="{FDB43B78-4B04-804F-AF92-EE6998201D6F}" type="sibTrans" cxnId="{11D6FFCA-880B-CB49-B799-7ED7E4531F3D}">
      <dgm:prSet/>
      <dgm:spPr/>
      <dgm:t>
        <a:bodyPr/>
        <a:lstStyle/>
        <a:p>
          <a:endParaRPr lang="en-GB"/>
        </a:p>
      </dgm:t>
    </dgm:pt>
    <dgm:pt modelId="{B3EEA32D-1C44-0448-9893-38B9F569752F}" type="pres">
      <dgm:prSet presAssocID="{F8B7747D-26EF-B04A-A7D9-B40116BA8755}" presName="Name0" presStyleCnt="0">
        <dgm:presLayoutVars>
          <dgm:dir/>
          <dgm:resizeHandles val="exact"/>
        </dgm:presLayoutVars>
      </dgm:prSet>
      <dgm:spPr/>
    </dgm:pt>
    <dgm:pt modelId="{DC5F3295-E3CF-1848-A8E4-A2C41DA35D51}" type="pres">
      <dgm:prSet presAssocID="{F8B7747D-26EF-B04A-A7D9-B40116BA8755}" presName="arrow" presStyleLbl="bgShp" presStyleIdx="0" presStyleCnt="1"/>
      <dgm:spPr/>
    </dgm:pt>
    <dgm:pt modelId="{F8888750-7E48-4D4C-8030-426310926E41}" type="pres">
      <dgm:prSet presAssocID="{F8B7747D-26EF-B04A-A7D9-B40116BA8755}" presName="points" presStyleCnt="0"/>
      <dgm:spPr/>
    </dgm:pt>
    <dgm:pt modelId="{BDE22871-3C0D-CD4A-A0BC-57145670FB51}" type="pres">
      <dgm:prSet presAssocID="{61519EC3-F4E8-8040-88BE-E24FE5C66425}" presName="compositeA" presStyleCnt="0"/>
      <dgm:spPr/>
    </dgm:pt>
    <dgm:pt modelId="{B2408BC6-54FF-9E4A-8EC6-166E756DB804}" type="pres">
      <dgm:prSet presAssocID="{61519EC3-F4E8-8040-88BE-E24FE5C66425}" presName="textA" presStyleLbl="revTx" presStyleIdx="0" presStyleCnt="10">
        <dgm:presLayoutVars>
          <dgm:bulletEnabled val="1"/>
        </dgm:presLayoutVars>
      </dgm:prSet>
      <dgm:spPr/>
    </dgm:pt>
    <dgm:pt modelId="{02175844-5D4C-CA42-9F3F-B6AD06A10D86}" type="pres">
      <dgm:prSet presAssocID="{61519EC3-F4E8-8040-88BE-E24FE5C66425}" presName="circleA" presStyleLbl="node1" presStyleIdx="0" presStyleCnt="10"/>
      <dgm:spPr/>
    </dgm:pt>
    <dgm:pt modelId="{DDBCE43F-C849-8347-A898-D569FC8A9E50}" type="pres">
      <dgm:prSet presAssocID="{61519EC3-F4E8-8040-88BE-E24FE5C66425}" presName="spaceA" presStyleCnt="0"/>
      <dgm:spPr/>
    </dgm:pt>
    <dgm:pt modelId="{95D4A771-0342-A748-AFE1-DD553FE84D17}" type="pres">
      <dgm:prSet presAssocID="{C7EAB9CA-DE24-4242-ACF2-F27E55E4A4C9}" presName="space" presStyleCnt="0"/>
      <dgm:spPr/>
    </dgm:pt>
    <dgm:pt modelId="{B9288C74-50B7-0343-B28E-0794DDD05CE7}" type="pres">
      <dgm:prSet presAssocID="{BE8B3F40-95C8-8847-8AB0-84ED2CFCC464}" presName="compositeB" presStyleCnt="0"/>
      <dgm:spPr/>
    </dgm:pt>
    <dgm:pt modelId="{6316F240-965D-884B-94B7-EC9610015BE5}" type="pres">
      <dgm:prSet presAssocID="{BE8B3F40-95C8-8847-8AB0-84ED2CFCC464}" presName="textB" presStyleLbl="revTx" presStyleIdx="1" presStyleCnt="10">
        <dgm:presLayoutVars>
          <dgm:bulletEnabled val="1"/>
        </dgm:presLayoutVars>
      </dgm:prSet>
      <dgm:spPr/>
    </dgm:pt>
    <dgm:pt modelId="{631486FA-004C-484B-9E7B-92D035967F4B}" type="pres">
      <dgm:prSet presAssocID="{BE8B3F40-95C8-8847-8AB0-84ED2CFCC464}" presName="circleB" presStyleLbl="node1" presStyleIdx="1" presStyleCnt="10"/>
      <dgm:spPr/>
    </dgm:pt>
    <dgm:pt modelId="{9EBE0A00-AC21-3E46-BF8B-920640B34BF8}" type="pres">
      <dgm:prSet presAssocID="{BE8B3F40-95C8-8847-8AB0-84ED2CFCC464}" presName="spaceB" presStyleCnt="0"/>
      <dgm:spPr/>
    </dgm:pt>
    <dgm:pt modelId="{EAFFCCDA-04CA-D348-93A7-B4E0BB068862}" type="pres">
      <dgm:prSet presAssocID="{6EEA06F0-239B-E74E-A07F-E278C2B5B4B2}" presName="space" presStyleCnt="0"/>
      <dgm:spPr/>
    </dgm:pt>
    <dgm:pt modelId="{E9A35C0C-FF5E-6F45-AF09-912FD2566E60}" type="pres">
      <dgm:prSet presAssocID="{ED6DDAF3-45BB-C945-ADB9-8797547E8AA6}" presName="compositeA" presStyleCnt="0"/>
      <dgm:spPr/>
    </dgm:pt>
    <dgm:pt modelId="{8506962F-6843-3440-9155-4135542F64C4}" type="pres">
      <dgm:prSet presAssocID="{ED6DDAF3-45BB-C945-ADB9-8797547E8AA6}" presName="textA" presStyleLbl="revTx" presStyleIdx="2" presStyleCnt="10">
        <dgm:presLayoutVars>
          <dgm:bulletEnabled val="1"/>
        </dgm:presLayoutVars>
      </dgm:prSet>
      <dgm:spPr/>
    </dgm:pt>
    <dgm:pt modelId="{71167DD5-C9B9-3942-85B5-184C806D315C}" type="pres">
      <dgm:prSet presAssocID="{ED6DDAF3-45BB-C945-ADB9-8797547E8AA6}" presName="circleA" presStyleLbl="node1" presStyleIdx="2" presStyleCnt="10"/>
      <dgm:spPr/>
    </dgm:pt>
    <dgm:pt modelId="{4DA7A765-6004-3448-AEED-620A680A8EA5}" type="pres">
      <dgm:prSet presAssocID="{ED6DDAF3-45BB-C945-ADB9-8797547E8AA6}" presName="spaceA" presStyleCnt="0"/>
      <dgm:spPr/>
    </dgm:pt>
    <dgm:pt modelId="{A6517780-C344-1D4F-B1A9-934AF661D741}" type="pres">
      <dgm:prSet presAssocID="{E9021D3A-B367-9D4C-A4C2-92D8CD3B32FB}" presName="space" presStyleCnt="0"/>
      <dgm:spPr/>
    </dgm:pt>
    <dgm:pt modelId="{33E73744-4C2F-BC4B-9F00-230BEDB03442}" type="pres">
      <dgm:prSet presAssocID="{EB560DCB-ADBB-874E-AA08-18B9881780D7}" presName="compositeB" presStyleCnt="0"/>
      <dgm:spPr/>
    </dgm:pt>
    <dgm:pt modelId="{4EB50F54-A56E-EF4D-9D1B-97ED8007DFD4}" type="pres">
      <dgm:prSet presAssocID="{EB560DCB-ADBB-874E-AA08-18B9881780D7}" presName="textB" presStyleLbl="revTx" presStyleIdx="3" presStyleCnt="10">
        <dgm:presLayoutVars>
          <dgm:bulletEnabled val="1"/>
        </dgm:presLayoutVars>
      </dgm:prSet>
      <dgm:spPr/>
    </dgm:pt>
    <dgm:pt modelId="{097E22AA-087F-074B-9E09-95BCE87C9389}" type="pres">
      <dgm:prSet presAssocID="{EB560DCB-ADBB-874E-AA08-18B9881780D7}" presName="circleB" presStyleLbl="node1" presStyleIdx="3" presStyleCnt="10"/>
      <dgm:spPr/>
    </dgm:pt>
    <dgm:pt modelId="{102B9CB8-621F-7246-B5F1-E425DA6FBA13}" type="pres">
      <dgm:prSet presAssocID="{EB560DCB-ADBB-874E-AA08-18B9881780D7}" presName="spaceB" presStyleCnt="0"/>
      <dgm:spPr/>
    </dgm:pt>
    <dgm:pt modelId="{FAD1DA04-66F5-CE46-8B45-EFC94F736F94}" type="pres">
      <dgm:prSet presAssocID="{398EAF46-559C-894F-9474-848335225E9A}" presName="space" presStyleCnt="0"/>
      <dgm:spPr/>
    </dgm:pt>
    <dgm:pt modelId="{237783ED-A74F-044F-8D58-BC55ACE3F86A}" type="pres">
      <dgm:prSet presAssocID="{0785C9D0-0A17-ED40-A07A-90517AF11159}" presName="compositeA" presStyleCnt="0"/>
      <dgm:spPr/>
    </dgm:pt>
    <dgm:pt modelId="{688E69D1-AF86-154A-A412-0688C0C450A1}" type="pres">
      <dgm:prSet presAssocID="{0785C9D0-0A17-ED40-A07A-90517AF11159}" presName="textA" presStyleLbl="revTx" presStyleIdx="4" presStyleCnt="10">
        <dgm:presLayoutVars>
          <dgm:bulletEnabled val="1"/>
        </dgm:presLayoutVars>
      </dgm:prSet>
      <dgm:spPr/>
    </dgm:pt>
    <dgm:pt modelId="{787DE163-A984-4B4E-A932-68E6D1638608}" type="pres">
      <dgm:prSet presAssocID="{0785C9D0-0A17-ED40-A07A-90517AF11159}" presName="circleA" presStyleLbl="node1" presStyleIdx="4" presStyleCnt="10"/>
      <dgm:spPr/>
    </dgm:pt>
    <dgm:pt modelId="{CED7C994-47BB-5D41-8A62-FF67E446A3F8}" type="pres">
      <dgm:prSet presAssocID="{0785C9D0-0A17-ED40-A07A-90517AF11159}" presName="spaceA" presStyleCnt="0"/>
      <dgm:spPr/>
    </dgm:pt>
    <dgm:pt modelId="{2F5B8CA6-46FF-7643-A103-D6C74F44F87B}" type="pres">
      <dgm:prSet presAssocID="{07EBFD66-7173-4146-A091-BAAFCB166EAA}" presName="space" presStyleCnt="0"/>
      <dgm:spPr/>
    </dgm:pt>
    <dgm:pt modelId="{A680CD38-35EC-9145-A759-8C28E39C0F6C}" type="pres">
      <dgm:prSet presAssocID="{09BFA10B-C1F9-9E42-837F-9A73E4CF79AB}" presName="compositeB" presStyleCnt="0"/>
      <dgm:spPr/>
    </dgm:pt>
    <dgm:pt modelId="{D8C651C5-DD53-9B46-919C-973EEDAFEB6E}" type="pres">
      <dgm:prSet presAssocID="{09BFA10B-C1F9-9E42-837F-9A73E4CF79AB}" presName="textB" presStyleLbl="revTx" presStyleIdx="5" presStyleCnt="10">
        <dgm:presLayoutVars>
          <dgm:bulletEnabled val="1"/>
        </dgm:presLayoutVars>
      </dgm:prSet>
      <dgm:spPr/>
    </dgm:pt>
    <dgm:pt modelId="{F9657D6B-A910-CF4D-BA6E-3810E06C2E5D}" type="pres">
      <dgm:prSet presAssocID="{09BFA10B-C1F9-9E42-837F-9A73E4CF79AB}" presName="circleB" presStyleLbl="node1" presStyleIdx="5" presStyleCnt="10"/>
      <dgm:spPr/>
    </dgm:pt>
    <dgm:pt modelId="{55C5B00B-00C6-4E4D-9B0A-D05E1591C3FD}" type="pres">
      <dgm:prSet presAssocID="{09BFA10B-C1F9-9E42-837F-9A73E4CF79AB}" presName="spaceB" presStyleCnt="0"/>
      <dgm:spPr/>
    </dgm:pt>
    <dgm:pt modelId="{D6096FD7-24A5-7D4D-9EB9-B921D08CE871}" type="pres">
      <dgm:prSet presAssocID="{0360BA14-4E1D-E046-B1D9-6ECC15FBF8A6}" presName="space" presStyleCnt="0"/>
      <dgm:spPr/>
    </dgm:pt>
    <dgm:pt modelId="{E02A8F82-AD02-2145-8BF3-7EE44A5CA630}" type="pres">
      <dgm:prSet presAssocID="{41764FD5-B8D3-2044-9FB5-6059CAA82F65}" presName="compositeA" presStyleCnt="0"/>
      <dgm:spPr/>
    </dgm:pt>
    <dgm:pt modelId="{A81AAD1A-005B-EB4F-A27B-F2D4806AFA48}" type="pres">
      <dgm:prSet presAssocID="{41764FD5-B8D3-2044-9FB5-6059CAA82F65}" presName="textA" presStyleLbl="revTx" presStyleIdx="6" presStyleCnt="10">
        <dgm:presLayoutVars>
          <dgm:bulletEnabled val="1"/>
        </dgm:presLayoutVars>
      </dgm:prSet>
      <dgm:spPr/>
    </dgm:pt>
    <dgm:pt modelId="{2E78C80A-FF82-194A-9526-C8ED48880C99}" type="pres">
      <dgm:prSet presAssocID="{41764FD5-B8D3-2044-9FB5-6059CAA82F65}" presName="circleA" presStyleLbl="node1" presStyleIdx="6" presStyleCnt="10"/>
      <dgm:spPr/>
    </dgm:pt>
    <dgm:pt modelId="{E745A60C-1891-0343-9B32-906023B1A990}" type="pres">
      <dgm:prSet presAssocID="{41764FD5-B8D3-2044-9FB5-6059CAA82F65}" presName="spaceA" presStyleCnt="0"/>
      <dgm:spPr/>
    </dgm:pt>
    <dgm:pt modelId="{65152E69-112B-0446-A3F1-E4C92FEB22FF}" type="pres">
      <dgm:prSet presAssocID="{5871B885-3BB7-5E40-8888-495C528766DC}" presName="space" presStyleCnt="0"/>
      <dgm:spPr/>
    </dgm:pt>
    <dgm:pt modelId="{F3F62B68-AB9B-144C-A866-AFF399125B2C}" type="pres">
      <dgm:prSet presAssocID="{E91722EF-C143-3948-8E7A-1061494C1322}" presName="compositeB" presStyleCnt="0"/>
      <dgm:spPr/>
    </dgm:pt>
    <dgm:pt modelId="{CC9867B5-8102-3946-BAB7-72EDAD4237D0}" type="pres">
      <dgm:prSet presAssocID="{E91722EF-C143-3948-8E7A-1061494C1322}" presName="textB" presStyleLbl="revTx" presStyleIdx="7" presStyleCnt="10">
        <dgm:presLayoutVars>
          <dgm:bulletEnabled val="1"/>
        </dgm:presLayoutVars>
      </dgm:prSet>
      <dgm:spPr/>
    </dgm:pt>
    <dgm:pt modelId="{9506BDB4-499F-B84A-9BEA-B355F01C4123}" type="pres">
      <dgm:prSet presAssocID="{E91722EF-C143-3948-8E7A-1061494C1322}" presName="circleB" presStyleLbl="node1" presStyleIdx="7" presStyleCnt="10"/>
      <dgm:spPr/>
    </dgm:pt>
    <dgm:pt modelId="{851E1C00-B84B-5444-8F8C-9E7B0E51BD3E}" type="pres">
      <dgm:prSet presAssocID="{E91722EF-C143-3948-8E7A-1061494C1322}" presName="spaceB" presStyleCnt="0"/>
      <dgm:spPr/>
    </dgm:pt>
    <dgm:pt modelId="{E20BDACA-01BD-F546-B432-9934192E4A7E}" type="pres">
      <dgm:prSet presAssocID="{E0DC9155-DD2D-5648-843B-C1497A4C9C8D}" presName="space" presStyleCnt="0"/>
      <dgm:spPr/>
    </dgm:pt>
    <dgm:pt modelId="{D1BFF88E-7D75-5C4D-B7C5-4994802FEB73}" type="pres">
      <dgm:prSet presAssocID="{F6DDCBA5-7562-E544-842B-0EE63F5BE331}" presName="compositeA" presStyleCnt="0"/>
      <dgm:spPr/>
    </dgm:pt>
    <dgm:pt modelId="{D8E51AA8-C848-B14B-AAE8-55A70F248904}" type="pres">
      <dgm:prSet presAssocID="{F6DDCBA5-7562-E544-842B-0EE63F5BE331}" presName="textA" presStyleLbl="revTx" presStyleIdx="8" presStyleCnt="10">
        <dgm:presLayoutVars>
          <dgm:bulletEnabled val="1"/>
        </dgm:presLayoutVars>
      </dgm:prSet>
      <dgm:spPr/>
    </dgm:pt>
    <dgm:pt modelId="{AB8DF806-C72F-924F-B509-46E25F67F0A8}" type="pres">
      <dgm:prSet presAssocID="{F6DDCBA5-7562-E544-842B-0EE63F5BE331}" presName="circleA" presStyleLbl="node1" presStyleIdx="8" presStyleCnt="10"/>
      <dgm:spPr/>
    </dgm:pt>
    <dgm:pt modelId="{53F668DB-A496-6A4C-854B-ABE3E5A56B14}" type="pres">
      <dgm:prSet presAssocID="{F6DDCBA5-7562-E544-842B-0EE63F5BE331}" presName="spaceA" presStyleCnt="0"/>
      <dgm:spPr/>
    </dgm:pt>
    <dgm:pt modelId="{DBAC9901-D0A3-3F4B-A241-A41D30B089FE}" type="pres">
      <dgm:prSet presAssocID="{FDB43B78-4B04-804F-AF92-EE6998201D6F}" presName="space" presStyleCnt="0"/>
      <dgm:spPr/>
    </dgm:pt>
    <dgm:pt modelId="{914924BB-E3B4-DC45-9729-ECC52C528054}" type="pres">
      <dgm:prSet presAssocID="{B7A65ACF-530C-3E45-9D1D-03DB76B67302}" presName="compositeB" presStyleCnt="0"/>
      <dgm:spPr/>
    </dgm:pt>
    <dgm:pt modelId="{4CBA6182-1AE9-3C43-A6A4-0FD4F444AC24}" type="pres">
      <dgm:prSet presAssocID="{B7A65ACF-530C-3E45-9D1D-03DB76B67302}" presName="textB" presStyleLbl="revTx" presStyleIdx="9" presStyleCnt="10">
        <dgm:presLayoutVars>
          <dgm:bulletEnabled val="1"/>
        </dgm:presLayoutVars>
      </dgm:prSet>
      <dgm:spPr/>
    </dgm:pt>
    <dgm:pt modelId="{163B1902-7F89-5348-AD5E-99758840D792}" type="pres">
      <dgm:prSet presAssocID="{B7A65ACF-530C-3E45-9D1D-03DB76B67302}" presName="circleB" presStyleLbl="node1" presStyleIdx="9" presStyleCnt="10"/>
      <dgm:spPr/>
    </dgm:pt>
    <dgm:pt modelId="{FEC972A4-75BB-BC44-B591-44AF6CAE47D9}" type="pres">
      <dgm:prSet presAssocID="{B7A65ACF-530C-3E45-9D1D-03DB76B67302}" presName="spaceB" presStyleCnt="0"/>
      <dgm:spPr/>
    </dgm:pt>
  </dgm:ptLst>
  <dgm:cxnLst>
    <dgm:cxn modelId="{1DCB271C-B98B-C042-8B0C-72E53FCA8BC7}" type="presOf" srcId="{BE8B3F40-95C8-8847-8AB0-84ED2CFCC464}" destId="{6316F240-965D-884B-94B7-EC9610015BE5}" srcOrd="0" destOrd="0" presId="urn:microsoft.com/office/officeart/2005/8/layout/hProcess11"/>
    <dgm:cxn modelId="{35876020-BC54-5442-820A-C3CEF4F055D8}" srcId="{F8B7747D-26EF-B04A-A7D9-B40116BA8755}" destId="{E91722EF-C143-3948-8E7A-1061494C1322}" srcOrd="7" destOrd="0" parTransId="{D4C8693F-D8DF-7144-81EA-3C45EDE86448}" sibTransId="{E0DC9155-DD2D-5648-843B-C1497A4C9C8D}"/>
    <dgm:cxn modelId="{D61FC125-A586-1340-9BF5-7A502DF82D9E}" srcId="{F8B7747D-26EF-B04A-A7D9-B40116BA8755}" destId="{BE8B3F40-95C8-8847-8AB0-84ED2CFCC464}" srcOrd="1" destOrd="0" parTransId="{4A363DB1-B58C-D14B-8B4A-0C5E6A4B77ED}" sibTransId="{6EEA06F0-239B-E74E-A07F-E278C2B5B4B2}"/>
    <dgm:cxn modelId="{B086CF3E-194D-B547-B50C-0F20EACD8817}" type="presOf" srcId="{61519EC3-F4E8-8040-88BE-E24FE5C66425}" destId="{B2408BC6-54FF-9E4A-8EC6-166E756DB804}" srcOrd="0" destOrd="0" presId="urn:microsoft.com/office/officeart/2005/8/layout/hProcess11"/>
    <dgm:cxn modelId="{3A18F846-E964-7045-A33F-5A47374114A3}" srcId="{F8B7747D-26EF-B04A-A7D9-B40116BA8755}" destId="{0785C9D0-0A17-ED40-A07A-90517AF11159}" srcOrd="4" destOrd="0" parTransId="{4D3A4B99-813C-C34F-AB1D-6BE340B77CB1}" sibTransId="{07EBFD66-7173-4146-A091-BAAFCB166EAA}"/>
    <dgm:cxn modelId="{F215834A-BA26-8C47-A1E0-098DC2781B44}" srcId="{F8B7747D-26EF-B04A-A7D9-B40116BA8755}" destId="{09BFA10B-C1F9-9E42-837F-9A73E4CF79AB}" srcOrd="5" destOrd="0" parTransId="{31D79A90-3241-D740-B720-F887AD757AB2}" sibTransId="{0360BA14-4E1D-E046-B1D9-6ECC15FBF8A6}"/>
    <dgm:cxn modelId="{64F8D954-07DD-CA4A-9B64-0A38B2AE9864}" srcId="{F8B7747D-26EF-B04A-A7D9-B40116BA8755}" destId="{B7A65ACF-530C-3E45-9D1D-03DB76B67302}" srcOrd="9" destOrd="0" parTransId="{853783BF-F433-2646-97E7-6536ADC2901C}" sibTransId="{78D15945-9C1B-1C4A-AC50-E82F246A62AC}"/>
    <dgm:cxn modelId="{B539C56A-204D-8A47-8E37-E2F2A7E1D0F7}" type="presOf" srcId="{F6DDCBA5-7562-E544-842B-0EE63F5BE331}" destId="{D8E51AA8-C848-B14B-AAE8-55A70F248904}" srcOrd="0" destOrd="0" presId="urn:microsoft.com/office/officeart/2005/8/layout/hProcess11"/>
    <dgm:cxn modelId="{7551736B-7F88-B640-AE71-F3236CF9D8E3}" srcId="{F8B7747D-26EF-B04A-A7D9-B40116BA8755}" destId="{EB560DCB-ADBB-874E-AA08-18B9881780D7}" srcOrd="3" destOrd="0" parTransId="{8D8461D8-A381-1D4A-A5A3-E8A6B6C26D1A}" sibTransId="{398EAF46-559C-894F-9474-848335225E9A}"/>
    <dgm:cxn modelId="{46B45572-9507-A245-83E1-5749F647C12B}" type="presOf" srcId="{E91722EF-C143-3948-8E7A-1061494C1322}" destId="{CC9867B5-8102-3946-BAB7-72EDAD4237D0}" srcOrd="0" destOrd="0" presId="urn:microsoft.com/office/officeart/2005/8/layout/hProcess11"/>
    <dgm:cxn modelId="{7A05E177-30D0-C747-9E51-3FA537186D47}" type="presOf" srcId="{09BFA10B-C1F9-9E42-837F-9A73E4CF79AB}" destId="{D8C651C5-DD53-9B46-919C-973EEDAFEB6E}" srcOrd="0" destOrd="0" presId="urn:microsoft.com/office/officeart/2005/8/layout/hProcess11"/>
    <dgm:cxn modelId="{4A9D2E83-F3C2-8849-991D-6362CC40DE5B}" srcId="{F8B7747D-26EF-B04A-A7D9-B40116BA8755}" destId="{41764FD5-B8D3-2044-9FB5-6059CAA82F65}" srcOrd="6" destOrd="0" parTransId="{E56C9CBE-23B0-6544-8331-1F39F040ECB4}" sibTransId="{5871B885-3BB7-5E40-8888-495C528766DC}"/>
    <dgm:cxn modelId="{F86E348A-D4B0-9049-92AD-A90D3F3DF86D}" type="presOf" srcId="{0785C9D0-0A17-ED40-A07A-90517AF11159}" destId="{688E69D1-AF86-154A-A412-0688C0C450A1}" srcOrd="0" destOrd="0" presId="urn:microsoft.com/office/officeart/2005/8/layout/hProcess11"/>
    <dgm:cxn modelId="{563B3A8D-33F8-A843-851D-9E8B1C90F7F3}" type="presOf" srcId="{EB560DCB-ADBB-874E-AA08-18B9881780D7}" destId="{4EB50F54-A56E-EF4D-9D1B-97ED8007DFD4}" srcOrd="0" destOrd="0" presId="urn:microsoft.com/office/officeart/2005/8/layout/hProcess11"/>
    <dgm:cxn modelId="{7D907492-C713-CD4A-A4F8-48FE61C5ED3B}" type="presOf" srcId="{41764FD5-B8D3-2044-9FB5-6059CAA82F65}" destId="{A81AAD1A-005B-EB4F-A27B-F2D4806AFA48}" srcOrd="0" destOrd="0" presId="urn:microsoft.com/office/officeart/2005/8/layout/hProcess11"/>
    <dgm:cxn modelId="{6D331CA8-E026-D64A-A6BB-2422FB6FA929}" srcId="{F8B7747D-26EF-B04A-A7D9-B40116BA8755}" destId="{61519EC3-F4E8-8040-88BE-E24FE5C66425}" srcOrd="0" destOrd="0" parTransId="{D7C8E863-5543-BE40-B00D-A0D5AF4EA8A9}" sibTransId="{C7EAB9CA-DE24-4242-ACF2-F27E55E4A4C9}"/>
    <dgm:cxn modelId="{FE04CABA-7036-AD4B-AB9D-DB368E5AEFCD}" type="presOf" srcId="{F8B7747D-26EF-B04A-A7D9-B40116BA8755}" destId="{B3EEA32D-1C44-0448-9893-38B9F569752F}" srcOrd="0" destOrd="0" presId="urn:microsoft.com/office/officeart/2005/8/layout/hProcess11"/>
    <dgm:cxn modelId="{11D6FFCA-880B-CB49-B799-7ED7E4531F3D}" srcId="{F8B7747D-26EF-B04A-A7D9-B40116BA8755}" destId="{F6DDCBA5-7562-E544-842B-0EE63F5BE331}" srcOrd="8" destOrd="0" parTransId="{D21C8B90-C028-0348-8D39-6B015B0B8914}" sibTransId="{FDB43B78-4B04-804F-AF92-EE6998201D6F}"/>
    <dgm:cxn modelId="{439C80E4-E744-5740-A251-9EF90F9EF717}" type="presOf" srcId="{ED6DDAF3-45BB-C945-ADB9-8797547E8AA6}" destId="{8506962F-6843-3440-9155-4135542F64C4}" srcOrd="0" destOrd="0" presId="urn:microsoft.com/office/officeart/2005/8/layout/hProcess11"/>
    <dgm:cxn modelId="{A743B7F3-4672-F545-BFE4-A70416246675}" type="presOf" srcId="{B7A65ACF-530C-3E45-9D1D-03DB76B67302}" destId="{4CBA6182-1AE9-3C43-A6A4-0FD4F444AC24}" srcOrd="0" destOrd="0" presId="urn:microsoft.com/office/officeart/2005/8/layout/hProcess11"/>
    <dgm:cxn modelId="{29387FFC-C260-B94E-A7DD-7AA96575962F}" srcId="{F8B7747D-26EF-B04A-A7D9-B40116BA8755}" destId="{ED6DDAF3-45BB-C945-ADB9-8797547E8AA6}" srcOrd="2" destOrd="0" parTransId="{F331F89C-C3F2-D14A-B677-99C17FDE6097}" sibTransId="{E9021D3A-B367-9D4C-A4C2-92D8CD3B32FB}"/>
    <dgm:cxn modelId="{D06815B4-D815-9041-9C8D-1EDE1B5D6FF5}" type="presParOf" srcId="{B3EEA32D-1C44-0448-9893-38B9F569752F}" destId="{DC5F3295-E3CF-1848-A8E4-A2C41DA35D51}" srcOrd="0" destOrd="0" presId="urn:microsoft.com/office/officeart/2005/8/layout/hProcess11"/>
    <dgm:cxn modelId="{BEE81254-A286-3F4F-B5B8-C77A4D282844}" type="presParOf" srcId="{B3EEA32D-1C44-0448-9893-38B9F569752F}" destId="{F8888750-7E48-4D4C-8030-426310926E41}" srcOrd="1" destOrd="0" presId="urn:microsoft.com/office/officeart/2005/8/layout/hProcess11"/>
    <dgm:cxn modelId="{74F29963-4A93-3746-B01A-D2AE9A9790E4}" type="presParOf" srcId="{F8888750-7E48-4D4C-8030-426310926E41}" destId="{BDE22871-3C0D-CD4A-A0BC-57145670FB51}" srcOrd="0" destOrd="0" presId="urn:microsoft.com/office/officeart/2005/8/layout/hProcess11"/>
    <dgm:cxn modelId="{DF79DE6E-DB1D-2448-8126-B7F69D53A8B6}" type="presParOf" srcId="{BDE22871-3C0D-CD4A-A0BC-57145670FB51}" destId="{B2408BC6-54FF-9E4A-8EC6-166E756DB804}" srcOrd="0" destOrd="0" presId="urn:microsoft.com/office/officeart/2005/8/layout/hProcess11"/>
    <dgm:cxn modelId="{8FB0C569-5622-A942-9772-F07E8BA16E00}" type="presParOf" srcId="{BDE22871-3C0D-CD4A-A0BC-57145670FB51}" destId="{02175844-5D4C-CA42-9F3F-B6AD06A10D86}" srcOrd="1" destOrd="0" presId="urn:microsoft.com/office/officeart/2005/8/layout/hProcess11"/>
    <dgm:cxn modelId="{4097124E-D554-5349-8775-280D16E45F22}" type="presParOf" srcId="{BDE22871-3C0D-CD4A-A0BC-57145670FB51}" destId="{DDBCE43F-C849-8347-A898-D569FC8A9E50}" srcOrd="2" destOrd="0" presId="urn:microsoft.com/office/officeart/2005/8/layout/hProcess11"/>
    <dgm:cxn modelId="{39D47DAA-E157-0944-8590-EDF1856B8A82}" type="presParOf" srcId="{F8888750-7E48-4D4C-8030-426310926E41}" destId="{95D4A771-0342-A748-AFE1-DD553FE84D17}" srcOrd="1" destOrd="0" presId="urn:microsoft.com/office/officeart/2005/8/layout/hProcess11"/>
    <dgm:cxn modelId="{750B8D7C-FD8F-6C44-A4DD-754941AB48C8}" type="presParOf" srcId="{F8888750-7E48-4D4C-8030-426310926E41}" destId="{B9288C74-50B7-0343-B28E-0794DDD05CE7}" srcOrd="2" destOrd="0" presId="urn:microsoft.com/office/officeart/2005/8/layout/hProcess11"/>
    <dgm:cxn modelId="{028D5D60-5C50-4848-963F-5B7FBA59DB1E}" type="presParOf" srcId="{B9288C74-50B7-0343-B28E-0794DDD05CE7}" destId="{6316F240-965D-884B-94B7-EC9610015BE5}" srcOrd="0" destOrd="0" presId="urn:microsoft.com/office/officeart/2005/8/layout/hProcess11"/>
    <dgm:cxn modelId="{76742384-C4E0-3D43-BDE2-D941AB6B9831}" type="presParOf" srcId="{B9288C74-50B7-0343-B28E-0794DDD05CE7}" destId="{631486FA-004C-484B-9E7B-92D035967F4B}" srcOrd="1" destOrd="0" presId="urn:microsoft.com/office/officeart/2005/8/layout/hProcess11"/>
    <dgm:cxn modelId="{28132E61-4BCD-3047-A79F-D202CC8A2B95}" type="presParOf" srcId="{B9288C74-50B7-0343-B28E-0794DDD05CE7}" destId="{9EBE0A00-AC21-3E46-BF8B-920640B34BF8}" srcOrd="2" destOrd="0" presId="urn:microsoft.com/office/officeart/2005/8/layout/hProcess11"/>
    <dgm:cxn modelId="{083C763F-35E2-B54B-A0DC-C9B1A245AABB}" type="presParOf" srcId="{F8888750-7E48-4D4C-8030-426310926E41}" destId="{EAFFCCDA-04CA-D348-93A7-B4E0BB068862}" srcOrd="3" destOrd="0" presId="urn:microsoft.com/office/officeart/2005/8/layout/hProcess11"/>
    <dgm:cxn modelId="{F1A76221-AB3B-4A4F-ACB8-1C64499B6178}" type="presParOf" srcId="{F8888750-7E48-4D4C-8030-426310926E41}" destId="{E9A35C0C-FF5E-6F45-AF09-912FD2566E60}" srcOrd="4" destOrd="0" presId="urn:microsoft.com/office/officeart/2005/8/layout/hProcess11"/>
    <dgm:cxn modelId="{63210123-24A0-D043-BBF0-BEF074456C2C}" type="presParOf" srcId="{E9A35C0C-FF5E-6F45-AF09-912FD2566E60}" destId="{8506962F-6843-3440-9155-4135542F64C4}" srcOrd="0" destOrd="0" presId="urn:microsoft.com/office/officeart/2005/8/layout/hProcess11"/>
    <dgm:cxn modelId="{8EFABE31-4EC7-8D42-B6D6-AB7D4994B079}" type="presParOf" srcId="{E9A35C0C-FF5E-6F45-AF09-912FD2566E60}" destId="{71167DD5-C9B9-3942-85B5-184C806D315C}" srcOrd="1" destOrd="0" presId="urn:microsoft.com/office/officeart/2005/8/layout/hProcess11"/>
    <dgm:cxn modelId="{573BBB7F-E112-4144-A846-A93076AB3CF2}" type="presParOf" srcId="{E9A35C0C-FF5E-6F45-AF09-912FD2566E60}" destId="{4DA7A765-6004-3448-AEED-620A680A8EA5}" srcOrd="2" destOrd="0" presId="urn:microsoft.com/office/officeart/2005/8/layout/hProcess11"/>
    <dgm:cxn modelId="{607A45DE-5DC3-F144-94E7-E2D25625782A}" type="presParOf" srcId="{F8888750-7E48-4D4C-8030-426310926E41}" destId="{A6517780-C344-1D4F-B1A9-934AF661D741}" srcOrd="5" destOrd="0" presId="urn:microsoft.com/office/officeart/2005/8/layout/hProcess11"/>
    <dgm:cxn modelId="{39E39906-A38B-264D-9144-6D8FDDE4DE32}" type="presParOf" srcId="{F8888750-7E48-4D4C-8030-426310926E41}" destId="{33E73744-4C2F-BC4B-9F00-230BEDB03442}" srcOrd="6" destOrd="0" presId="urn:microsoft.com/office/officeart/2005/8/layout/hProcess11"/>
    <dgm:cxn modelId="{46A8FE96-A2AB-C948-BF9D-43BAB73BFD4E}" type="presParOf" srcId="{33E73744-4C2F-BC4B-9F00-230BEDB03442}" destId="{4EB50F54-A56E-EF4D-9D1B-97ED8007DFD4}" srcOrd="0" destOrd="0" presId="urn:microsoft.com/office/officeart/2005/8/layout/hProcess11"/>
    <dgm:cxn modelId="{3888F7B4-7E02-0341-9022-98191D9F36EB}" type="presParOf" srcId="{33E73744-4C2F-BC4B-9F00-230BEDB03442}" destId="{097E22AA-087F-074B-9E09-95BCE87C9389}" srcOrd="1" destOrd="0" presId="urn:microsoft.com/office/officeart/2005/8/layout/hProcess11"/>
    <dgm:cxn modelId="{3CDEC5A0-2FD1-B045-BE50-1C50A784307B}" type="presParOf" srcId="{33E73744-4C2F-BC4B-9F00-230BEDB03442}" destId="{102B9CB8-621F-7246-B5F1-E425DA6FBA13}" srcOrd="2" destOrd="0" presId="urn:microsoft.com/office/officeart/2005/8/layout/hProcess11"/>
    <dgm:cxn modelId="{A840BF5F-8469-8444-8024-AD0C5F535E1F}" type="presParOf" srcId="{F8888750-7E48-4D4C-8030-426310926E41}" destId="{FAD1DA04-66F5-CE46-8B45-EFC94F736F94}" srcOrd="7" destOrd="0" presId="urn:microsoft.com/office/officeart/2005/8/layout/hProcess11"/>
    <dgm:cxn modelId="{25349F19-631B-3846-AFB6-9DDDD4FE02CD}" type="presParOf" srcId="{F8888750-7E48-4D4C-8030-426310926E41}" destId="{237783ED-A74F-044F-8D58-BC55ACE3F86A}" srcOrd="8" destOrd="0" presId="urn:microsoft.com/office/officeart/2005/8/layout/hProcess11"/>
    <dgm:cxn modelId="{861EE27F-78CA-4941-AB83-6F8903A6EB38}" type="presParOf" srcId="{237783ED-A74F-044F-8D58-BC55ACE3F86A}" destId="{688E69D1-AF86-154A-A412-0688C0C450A1}" srcOrd="0" destOrd="0" presId="urn:microsoft.com/office/officeart/2005/8/layout/hProcess11"/>
    <dgm:cxn modelId="{ED9E0206-05D5-5446-9986-E0483AFA2386}" type="presParOf" srcId="{237783ED-A74F-044F-8D58-BC55ACE3F86A}" destId="{787DE163-A984-4B4E-A932-68E6D1638608}" srcOrd="1" destOrd="0" presId="urn:microsoft.com/office/officeart/2005/8/layout/hProcess11"/>
    <dgm:cxn modelId="{91EB67E1-D8CA-8442-A05B-9EB667F31892}" type="presParOf" srcId="{237783ED-A74F-044F-8D58-BC55ACE3F86A}" destId="{CED7C994-47BB-5D41-8A62-FF67E446A3F8}" srcOrd="2" destOrd="0" presId="urn:microsoft.com/office/officeart/2005/8/layout/hProcess11"/>
    <dgm:cxn modelId="{D7A5B976-9636-BD42-9A7D-3C214F8D0B22}" type="presParOf" srcId="{F8888750-7E48-4D4C-8030-426310926E41}" destId="{2F5B8CA6-46FF-7643-A103-D6C74F44F87B}" srcOrd="9" destOrd="0" presId="urn:microsoft.com/office/officeart/2005/8/layout/hProcess11"/>
    <dgm:cxn modelId="{C4BB2378-15AB-2441-8719-3B94093768CF}" type="presParOf" srcId="{F8888750-7E48-4D4C-8030-426310926E41}" destId="{A680CD38-35EC-9145-A759-8C28E39C0F6C}" srcOrd="10" destOrd="0" presId="urn:microsoft.com/office/officeart/2005/8/layout/hProcess11"/>
    <dgm:cxn modelId="{8E905503-A79C-2F4C-A27D-E667438ACE90}" type="presParOf" srcId="{A680CD38-35EC-9145-A759-8C28E39C0F6C}" destId="{D8C651C5-DD53-9B46-919C-973EEDAFEB6E}" srcOrd="0" destOrd="0" presId="urn:microsoft.com/office/officeart/2005/8/layout/hProcess11"/>
    <dgm:cxn modelId="{E159B16B-A188-AC49-A145-4F1BF44D2FC7}" type="presParOf" srcId="{A680CD38-35EC-9145-A759-8C28E39C0F6C}" destId="{F9657D6B-A910-CF4D-BA6E-3810E06C2E5D}" srcOrd="1" destOrd="0" presId="urn:microsoft.com/office/officeart/2005/8/layout/hProcess11"/>
    <dgm:cxn modelId="{CE059904-A30D-0248-8E72-41BCB3B9FB92}" type="presParOf" srcId="{A680CD38-35EC-9145-A759-8C28E39C0F6C}" destId="{55C5B00B-00C6-4E4D-9B0A-D05E1591C3FD}" srcOrd="2" destOrd="0" presId="urn:microsoft.com/office/officeart/2005/8/layout/hProcess11"/>
    <dgm:cxn modelId="{58908B5C-E062-6A48-9CAE-848DC0581EEC}" type="presParOf" srcId="{F8888750-7E48-4D4C-8030-426310926E41}" destId="{D6096FD7-24A5-7D4D-9EB9-B921D08CE871}" srcOrd="11" destOrd="0" presId="urn:microsoft.com/office/officeart/2005/8/layout/hProcess11"/>
    <dgm:cxn modelId="{31E9EF62-EDA0-7F40-8EF6-BC7DCD1499D3}" type="presParOf" srcId="{F8888750-7E48-4D4C-8030-426310926E41}" destId="{E02A8F82-AD02-2145-8BF3-7EE44A5CA630}" srcOrd="12" destOrd="0" presId="urn:microsoft.com/office/officeart/2005/8/layout/hProcess11"/>
    <dgm:cxn modelId="{BB4A1343-3814-FB45-A70D-10D455CF0294}" type="presParOf" srcId="{E02A8F82-AD02-2145-8BF3-7EE44A5CA630}" destId="{A81AAD1A-005B-EB4F-A27B-F2D4806AFA48}" srcOrd="0" destOrd="0" presId="urn:microsoft.com/office/officeart/2005/8/layout/hProcess11"/>
    <dgm:cxn modelId="{BAC0A1B1-A3E7-304A-8031-E951067F8DF1}" type="presParOf" srcId="{E02A8F82-AD02-2145-8BF3-7EE44A5CA630}" destId="{2E78C80A-FF82-194A-9526-C8ED48880C99}" srcOrd="1" destOrd="0" presId="urn:microsoft.com/office/officeart/2005/8/layout/hProcess11"/>
    <dgm:cxn modelId="{85AA6FD7-43C7-384A-9A74-A240CEF22C2D}" type="presParOf" srcId="{E02A8F82-AD02-2145-8BF3-7EE44A5CA630}" destId="{E745A60C-1891-0343-9B32-906023B1A990}" srcOrd="2" destOrd="0" presId="urn:microsoft.com/office/officeart/2005/8/layout/hProcess11"/>
    <dgm:cxn modelId="{5112D2C9-394C-1D41-9E35-0ECBC78E9D1B}" type="presParOf" srcId="{F8888750-7E48-4D4C-8030-426310926E41}" destId="{65152E69-112B-0446-A3F1-E4C92FEB22FF}" srcOrd="13" destOrd="0" presId="urn:microsoft.com/office/officeart/2005/8/layout/hProcess11"/>
    <dgm:cxn modelId="{8E55FE7C-489C-2F46-844E-60931A95BAFD}" type="presParOf" srcId="{F8888750-7E48-4D4C-8030-426310926E41}" destId="{F3F62B68-AB9B-144C-A866-AFF399125B2C}" srcOrd="14" destOrd="0" presId="urn:microsoft.com/office/officeart/2005/8/layout/hProcess11"/>
    <dgm:cxn modelId="{C0378B4A-ED5D-AA4B-AB80-D19DD5F02D14}" type="presParOf" srcId="{F3F62B68-AB9B-144C-A866-AFF399125B2C}" destId="{CC9867B5-8102-3946-BAB7-72EDAD4237D0}" srcOrd="0" destOrd="0" presId="urn:microsoft.com/office/officeart/2005/8/layout/hProcess11"/>
    <dgm:cxn modelId="{A35FF888-BC5A-9745-B14C-9DDBB97B58B4}" type="presParOf" srcId="{F3F62B68-AB9B-144C-A866-AFF399125B2C}" destId="{9506BDB4-499F-B84A-9BEA-B355F01C4123}" srcOrd="1" destOrd="0" presId="urn:microsoft.com/office/officeart/2005/8/layout/hProcess11"/>
    <dgm:cxn modelId="{EF726A9B-FEBF-974B-91CC-8E74B989EDF1}" type="presParOf" srcId="{F3F62B68-AB9B-144C-A866-AFF399125B2C}" destId="{851E1C00-B84B-5444-8F8C-9E7B0E51BD3E}" srcOrd="2" destOrd="0" presId="urn:microsoft.com/office/officeart/2005/8/layout/hProcess11"/>
    <dgm:cxn modelId="{CDA19871-68BA-5543-86BC-33E555B1C433}" type="presParOf" srcId="{F8888750-7E48-4D4C-8030-426310926E41}" destId="{E20BDACA-01BD-F546-B432-9934192E4A7E}" srcOrd="15" destOrd="0" presId="urn:microsoft.com/office/officeart/2005/8/layout/hProcess11"/>
    <dgm:cxn modelId="{0C60A418-4B2C-D741-8B13-AF7A5CF78CBC}" type="presParOf" srcId="{F8888750-7E48-4D4C-8030-426310926E41}" destId="{D1BFF88E-7D75-5C4D-B7C5-4994802FEB73}" srcOrd="16" destOrd="0" presId="urn:microsoft.com/office/officeart/2005/8/layout/hProcess11"/>
    <dgm:cxn modelId="{D1496F82-5ED9-8C4E-9169-009CECA0C939}" type="presParOf" srcId="{D1BFF88E-7D75-5C4D-B7C5-4994802FEB73}" destId="{D8E51AA8-C848-B14B-AAE8-55A70F248904}" srcOrd="0" destOrd="0" presId="urn:microsoft.com/office/officeart/2005/8/layout/hProcess11"/>
    <dgm:cxn modelId="{0F7ADACE-C38D-0949-AED4-6F2EF118AD4A}" type="presParOf" srcId="{D1BFF88E-7D75-5C4D-B7C5-4994802FEB73}" destId="{AB8DF806-C72F-924F-B509-46E25F67F0A8}" srcOrd="1" destOrd="0" presId="urn:microsoft.com/office/officeart/2005/8/layout/hProcess11"/>
    <dgm:cxn modelId="{CA03E07E-682B-2740-8123-97CE540F91D6}" type="presParOf" srcId="{D1BFF88E-7D75-5C4D-B7C5-4994802FEB73}" destId="{53F668DB-A496-6A4C-854B-ABE3E5A56B14}" srcOrd="2" destOrd="0" presId="urn:microsoft.com/office/officeart/2005/8/layout/hProcess11"/>
    <dgm:cxn modelId="{9E3E3FB7-D533-F847-B620-0BFE6AA0C721}" type="presParOf" srcId="{F8888750-7E48-4D4C-8030-426310926E41}" destId="{DBAC9901-D0A3-3F4B-A241-A41D30B089FE}" srcOrd="17" destOrd="0" presId="urn:microsoft.com/office/officeart/2005/8/layout/hProcess11"/>
    <dgm:cxn modelId="{F6D97D30-A069-4544-A67A-F306298B3953}" type="presParOf" srcId="{F8888750-7E48-4D4C-8030-426310926E41}" destId="{914924BB-E3B4-DC45-9729-ECC52C528054}" srcOrd="18" destOrd="0" presId="urn:microsoft.com/office/officeart/2005/8/layout/hProcess11"/>
    <dgm:cxn modelId="{CF2333B9-BDD5-2748-9C8A-2624CE003181}" type="presParOf" srcId="{914924BB-E3B4-DC45-9729-ECC52C528054}" destId="{4CBA6182-1AE9-3C43-A6A4-0FD4F444AC24}" srcOrd="0" destOrd="0" presId="urn:microsoft.com/office/officeart/2005/8/layout/hProcess11"/>
    <dgm:cxn modelId="{809ABD8A-0D44-3E40-BB54-1A52D9B8B886}" type="presParOf" srcId="{914924BB-E3B4-DC45-9729-ECC52C528054}" destId="{163B1902-7F89-5348-AD5E-99758840D792}" srcOrd="1" destOrd="0" presId="urn:microsoft.com/office/officeart/2005/8/layout/hProcess11"/>
    <dgm:cxn modelId="{085D1209-8626-B744-A716-C59BEEECF6D4}" type="presParOf" srcId="{914924BB-E3B4-DC45-9729-ECC52C528054}" destId="{FEC972A4-75BB-BC44-B591-44AF6CAE47D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F3295-E3CF-1848-A8E4-A2C41DA35D51}">
      <dsp:nvSpPr>
        <dsp:cNvPr id="0" name=""/>
        <dsp:cNvSpPr/>
      </dsp:nvSpPr>
      <dsp:spPr>
        <a:xfrm>
          <a:off x="0" y="912156"/>
          <a:ext cx="8783997" cy="121620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408BC6-54FF-9E4A-8EC6-166E756DB804}">
      <dsp:nvSpPr>
        <dsp:cNvPr id="0" name=""/>
        <dsp:cNvSpPr/>
      </dsp:nvSpPr>
      <dsp:spPr>
        <a:xfrm>
          <a:off x="4656" y="0"/>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r>
            <a:rPr lang="en-GB" sz="800" kern="1200" dirty="0"/>
            <a:t>1830s General Registry Office begins collecting national data on births, deaths and marriages</a:t>
          </a:r>
        </a:p>
      </dsp:txBody>
      <dsp:txXfrm>
        <a:off x="4656" y="0"/>
        <a:ext cx="755625" cy="1216208"/>
      </dsp:txXfrm>
    </dsp:sp>
    <dsp:sp modelId="{02175844-5D4C-CA42-9F3F-B6AD06A10D86}">
      <dsp:nvSpPr>
        <dsp:cNvPr id="0" name=""/>
        <dsp:cNvSpPr/>
      </dsp:nvSpPr>
      <dsp:spPr>
        <a:xfrm>
          <a:off x="230442"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6F240-965D-884B-94B7-EC9610015BE5}">
      <dsp:nvSpPr>
        <dsp:cNvPr id="0" name=""/>
        <dsp:cNvSpPr/>
      </dsp:nvSpPr>
      <dsp:spPr>
        <a:xfrm>
          <a:off x="798062" y="1824313"/>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GB" sz="800" kern="1200" dirty="0"/>
            <a:t>1948: Formation of NHS</a:t>
          </a:r>
        </a:p>
      </dsp:txBody>
      <dsp:txXfrm>
        <a:off x="798062" y="1824313"/>
        <a:ext cx="755625" cy="1216208"/>
      </dsp:txXfrm>
    </dsp:sp>
    <dsp:sp modelId="{631486FA-004C-484B-9E7B-92D035967F4B}">
      <dsp:nvSpPr>
        <dsp:cNvPr id="0" name=""/>
        <dsp:cNvSpPr/>
      </dsp:nvSpPr>
      <dsp:spPr>
        <a:xfrm>
          <a:off x="1023849"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06962F-6843-3440-9155-4135542F64C4}">
      <dsp:nvSpPr>
        <dsp:cNvPr id="0" name=""/>
        <dsp:cNvSpPr/>
      </dsp:nvSpPr>
      <dsp:spPr>
        <a:xfrm>
          <a:off x="1591469" y="0"/>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r>
            <a:rPr lang="en-GB" sz="800" kern="1200" dirty="0"/>
            <a:t>1960s: Early experiments in data linkage</a:t>
          </a:r>
        </a:p>
      </dsp:txBody>
      <dsp:txXfrm>
        <a:off x="1591469" y="0"/>
        <a:ext cx="755625" cy="1216208"/>
      </dsp:txXfrm>
    </dsp:sp>
    <dsp:sp modelId="{71167DD5-C9B9-3942-85B5-184C806D315C}">
      <dsp:nvSpPr>
        <dsp:cNvPr id="0" name=""/>
        <dsp:cNvSpPr/>
      </dsp:nvSpPr>
      <dsp:spPr>
        <a:xfrm>
          <a:off x="1817256"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B50F54-A56E-EF4D-9D1B-97ED8007DFD4}">
      <dsp:nvSpPr>
        <dsp:cNvPr id="0" name=""/>
        <dsp:cNvSpPr/>
      </dsp:nvSpPr>
      <dsp:spPr>
        <a:xfrm>
          <a:off x="2384876" y="1824313"/>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GB" sz="800" kern="1200" dirty="0"/>
            <a:t>1980s: Digitisation of primary care</a:t>
          </a:r>
        </a:p>
      </dsp:txBody>
      <dsp:txXfrm>
        <a:off x="2384876" y="1824313"/>
        <a:ext cx="755625" cy="1216208"/>
      </dsp:txXfrm>
    </dsp:sp>
    <dsp:sp modelId="{097E22AA-087F-074B-9E09-95BCE87C9389}">
      <dsp:nvSpPr>
        <dsp:cNvPr id="0" name=""/>
        <dsp:cNvSpPr/>
      </dsp:nvSpPr>
      <dsp:spPr>
        <a:xfrm>
          <a:off x="2610662"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8E69D1-AF86-154A-A412-0688C0C450A1}">
      <dsp:nvSpPr>
        <dsp:cNvPr id="0" name=""/>
        <dsp:cNvSpPr/>
      </dsp:nvSpPr>
      <dsp:spPr>
        <a:xfrm>
          <a:off x="3178282" y="0"/>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r>
            <a:rPr lang="en-GB" sz="800" kern="1200" dirty="0"/>
            <a:t>1980s: </a:t>
          </a:r>
          <a:r>
            <a:rPr lang="en-GB" sz="800" kern="1200" dirty="0" err="1"/>
            <a:t>Körner</a:t>
          </a:r>
          <a:r>
            <a:rPr lang="en-GB" sz="800" kern="1200" dirty="0"/>
            <a:t> reforms led to data collection for management purposes</a:t>
          </a:r>
        </a:p>
      </dsp:txBody>
      <dsp:txXfrm>
        <a:off x="3178282" y="0"/>
        <a:ext cx="755625" cy="1216208"/>
      </dsp:txXfrm>
    </dsp:sp>
    <dsp:sp modelId="{787DE163-A984-4B4E-A932-68E6D1638608}">
      <dsp:nvSpPr>
        <dsp:cNvPr id="0" name=""/>
        <dsp:cNvSpPr/>
      </dsp:nvSpPr>
      <dsp:spPr>
        <a:xfrm>
          <a:off x="3404069"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C651C5-DD53-9B46-919C-973EEDAFEB6E}">
      <dsp:nvSpPr>
        <dsp:cNvPr id="0" name=""/>
        <dsp:cNvSpPr/>
      </dsp:nvSpPr>
      <dsp:spPr>
        <a:xfrm>
          <a:off x="3971689" y="1824313"/>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GB" sz="800" kern="1200" dirty="0"/>
            <a:t>1990s: data for clinical audit and improvement</a:t>
          </a:r>
        </a:p>
      </dsp:txBody>
      <dsp:txXfrm>
        <a:off x="3971689" y="1824313"/>
        <a:ext cx="755625" cy="1216208"/>
      </dsp:txXfrm>
    </dsp:sp>
    <dsp:sp modelId="{F9657D6B-A910-CF4D-BA6E-3810E06C2E5D}">
      <dsp:nvSpPr>
        <dsp:cNvPr id="0" name=""/>
        <dsp:cNvSpPr/>
      </dsp:nvSpPr>
      <dsp:spPr>
        <a:xfrm>
          <a:off x="4197475"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AAD1A-005B-EB4F-A27B-F2D4806AFA48}">
      <dsp:nvSpPr>
        <dsp:cNvPr id="0" name=""/>
        <dsp:cNvSpPr/>
      </dsp:nvSpPr>
      <dsp:spPr>
        <a:xfrm>
          <a:off x="4765095" y="0"/>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r>
            <a:rPr lang="en-GB" sz="800" kern="1200" dirty="0"/>
            <a:t>2000s: data to inform patient choice of healthcare provider</a:t>
          </a:r>
        </a:p>
      </dsp:txBody>
      <dsp:txXfrm>
        <a:off x="4765095" y="0"/>
        <a:ext cx="755625" cy="1216208"/>
      </dsp:txXfrm>
    </dsp:sp>
    <dsp:sp modelId="{2E78C80A-FF82-194A-9526-C8ED48880C99}">
      <dsp:nvSpPr>
        <dsp:cNvPr id="0" name=""/>
        <dsp:cNvSpPr/>
      </dsp:nvSpPr>
      <dsp:spPr>
        <a:xfrm>
          <a:off x="4990882"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9867B5-8102-3946-BAB7-72EDAD4237D0}">
      <dsp:nvSpPr>
        <dsp:cNvPr id="0" name=""/>
        <dsp:cNvSpPr/>
      </dsp:nvSpPr>
      <dsp:spPr>
        <a:xfrm>
          <a:off x="5558502" y="1824313"/>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GB" sz="800" kern="1200" dirty="0"/>
            <a:t>2000s: efforts at national IT integration (failed)</a:t>
          </a:r>
        </a:p>
      </dsp:txBody>
      <dsp:txXfrm>
        <a:off x="5558502" y="1824313"/>
        <a:ext cx="755625" cy="1216208"/>
      </dsp:txXfrm>
    </dsp:sp>
    <dsp:sp modelId="{9506BDB4-499F-B84A-9BEA-B355F01C4123}">
      <dsp:nvSpPr>
        <dsp:cNvPr id="0" name=""/>
        <dsp:cNvSpPr/>
      </dsp:nvSpPr>
      <dsp:spPr>
        <a:xfrm>
          <a:off x="5784289"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E51AA8-C848-B14B-AAE8-55A70F248904}">
      <dsp:nvSpPr>
        <dsp:cNvPr id="0" name=""/>
        <dsp:cNvSpPr/>
      </dsp:nvSpPr>
      <dsp:spPr>
        <a:xfrm>
          <a:off x="6351909" y="0"/>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b" anchorCtr="0">
          <a:noAutofit/>
        </a:bodyPr>
        <a:lstStyle/>
        <a:p>
          <a:pPr marL="0" lvl="0" indent="0" algn="ctr" defTabSz="355600">
            <a:lnSpc>
              <a:spcPct val="90000"/>
            </a:lnSpc>
            <a:spcBef>
              <a:spcPct val="0"/>
            </a:spcBef>
            <a:spcAft>
              <a:spcPct val="35000"/>
            </a:spcAft>
            <a:buNone/>
          </a:pPr>
          <a:r>
            <a:rPr lang="en-GB" sz="800" kern="1200" dirty="0"/>
            <a:t>2013: public concerns around privacy escalate with </a:t>
          </a:r>
          <a:r>
            <a:rPr lang="en-GB" sz="800" kern="1200" dirty="0" err="1"/>
            <a:t>Care.data</a:t>
          </a:r>
          <a:r>
            <a:rPr lang="en-GB" sz="800" kern="1200" dirty="0"/>
            <a:t> initiative</a:t>
          </a:r>
        </a:p>
      </dsp:txBody>
      <dsp:txXfrm>
        <a:off x="6351909" y="0"/>
        <a:ext cx="755625" cy="1216208"/>
      </dsp:txXfrm>
    </dsp:sp>
    <dsp:sp modelId="{AB8DF806-C72F-924F-B509-46E25F67F0A8}">
      <dsp:nvSpPr>
        <dsp:cNvPr id="0" name=""/>
        <dsp:cNvSpPr/>
      </dsp:nvSpPr>
      <dsp:spPr>
        <a:xfrm>
          <a:off x="6577695"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A6182-1AE9-3C43-A6A4-0FD4F444AC24}">
      <dsp:nvSpPr>
        <dsp:cNvPr id="0" name=""/>
        <dsp:cNvSpPr/>
      </dsp:nvSpPr>
      <dsp:spPr>
        <a:xfrm>
          <a:off x="7145315" y="1824313"/>
          <a:ext cx="755625" cy="1216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anchor="t" anchorCtr="0">
          <a:noAutofit/>
        </a:bodyPr>
        <a:lstStyle/>
        <a:p>
          <a:pPr marL="0" lvl="0" indent="0" algn="ctr" defTabSz="355600">
            <a:lnSpc>
              <a:spcPct val="90000"/>
            </a:lnSpc>
            <a:spcBef>
              <a:spcPct val="0"/>
            </a:spcBef>
            <a:spcAft>
              <a:spcPct val="35000"/>
            </a:spcAft>
            <a:buNone/>
          </a:pPr>
          <a:r>
            <a:rPr lang="en-GB" sz="800" kern="1200" dirty="0"/>
            <a:t>2017: UK industrial strategy</a:t>
          </a:r>
        </a:p>
      </dsp:txBody>
      <dsp:txXfrm>
        <a:off x="7145315" y="1824313"/>
        <a:ext cx="755625" cy="1216208"/>
      </dsp:txXfrm>
    </dsp:sp>
    <dsp:sp modelId="{163B1902-7F89-5348-AD5E-99758840D792}">
      <dsp:nvSpPr>
        <dsp:cNvPr id="0" name=""/>
        <dsp:cNvSpPr/>
      </dsp:nvSpPr>
      <dsp:spPr>
        <a:xfrm>
          <a:off x="7371102" y="1368234"/>
          <a:ext cx="304052" cy="3040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DCF09A-7643-8E49-A419-6A6F781113D1}" type="datetimeFigureOut">
              <a:t>11/8/20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EAA621-1AE1-2541-A18B-F139E38977EB}" type="slidenum">
              <a:t>‹#›</a:t>
            </a:fld>
            <a:endParaRPr lang="en-US"/>
          </a:p>
        </p:txBody>
      </p:sp>
    </p:spTree>
    <p:extLst>
      <p:ext uri="{BB962C8B-B14F-4D97-AF65-F5344CB8AC3E}">
        <p14:creationId xmlns:p14="http://schemas.microsoft.com/office/powerpoint/2010/main" val="18516882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CDD6CA-19FA-6A46-BBB5-71E9697CFD07}" type="datetimeFigureOut">
              <a:t>11/8/20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333EF1-9BE1-3F46-AC92-B087BE00A53D}" type="slidenum">
              <a:t>‹#›</a:t>
            </a:fld>
            <a:endParaRPr lang="en-US"/>
          </a:p>
        </p:txBody>
      </p:sp>
    </p:spTree>
    <p:extLst>
      <p:ext uri="{BB962C8B-B14F-4D97-AF65-F5344CB8AC3E}">
        <p14:creationId xmlns:p14="http://schemas.microsoft.com/office/powerpoint/2010/main" val="127897689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333EF1-9BE1-3F46-AC92-B087BE00A53D}" type="slidenum">
              <a:rPr lang="en-GB" smtClean="0"/>
              <a:t>1</a:t>
            </a:fld>
            <a:endParaRPr lang="en-GB"/>
          </a:p>
        </p:txBody>
      </p:sp>
    </p:spTree>
    <p:extLst>
      <p:ext uri="{BB962C8B-B14F-4D97-AF65-F5344CB8AC3E}">
        <p14:creationId xmlns:p14="http://schemas.microsoft.com/office/powerpoint/2010/main" val="3038373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fld id="{26333EF1-9BE1-3F46-AC92-B087BE00A53D}" type="slidenum">
              <a:rPr lang="en-GB" smtClean="0"/>
              <a:t>16</a:t>
            </a:fld>
            <a:endParaRPr lang="en-GB"/>
          </a:p>
        </p:txBody>
      </p:sp>
    </p:spTree>
    <p:extLst>
      <p:ext uri="{BB962C8B-B14F-4D97-AF65-F5344CB8AC3E}">
        <p14:creationId xmlns:p14="http://schemas.microsoft.com/office/powerpoint/2010/main" val="1160831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6333EF1-9BE1-3F46-AC92-B087BE00A53D}" type="slidenum">
              <a:rPr lang="en-GB" smtClean="0"/>
              <a:t>17</a:t>
            </a:fld>
            <a:endParaRPr lang="en-GB"/>
          </a:p>
        </p:txBody>
      </p:sp>
    </p:spTree>
    <p:extLst>
      <p:ext uri="{BB962C8B-B14F-4D97-AF65-F5344CB8AC3E}">
        <p14:creationId xmlns:p14="http://schemas.microsoft.com/office/powerpoint/2010/main" val="1219288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333EF1-9BE1-3F46-AC92-B087BE00A53D}" type="slidenum">
              <a:rPr lang="en-GB" smtClean="0"/>
              <a:t>3</a:t>
            </a:fld>
            <a:endParaRPr lang="en-GB"/>
          </a:p>
        </p:txBody>
      </p:sp>
    </p:spTree>
    <p:extLst>
      <p:ext uri="{BB962C8B-B14F-4D97-AF65-F5344CB8AC3E}">
        <p14:creationId xmlns:p14="http://schemas.microsoft.com/office/powerpoint/2010/main" val="776615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333EF1-9BE1-3F46-AC92-B087BE00A53D}"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60982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6333EF1-9BE1-3F46-AC92-B087BE00A53D}" type="slidenum">
              <a:rPr lang="en-GB" smtClean="0"/>
              <a:t>8</a:t>
            </a:fld>
            <a:endParaRPr lang="en-GB"/>
          </a:p>
        </p:txBody>
      </p:sp>
    </p:spTree>
    <p:extLst>
      <p:ext uri="{BB962C8B-B14F-4D97-AF65-F5344CB8AC3E}">
        <p14:creationId xmlns:p14="http://schemas.microsoft.com/office/powerpoint/2010/main" val="2567603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333EF1-9BE1-3F46-AC92-B087BE00A53D}"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4735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333EF1-9BE1-3F46-AC92-B087BE00A53D}"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543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aim is to use linked datasets to provide insights which could be used by local and national leaders and </a:t>
            </a:r>
            <a:r>
              <a:rPr lang="en-GB" dirty="0" err="1"/>
              <a:t>policymaers</a:t>
            </a:r>
            <a:r>
              <a:rPr lang="en-GB" dirty="0"/>
              <a:t> to improve health and health care quality in the UK.</a:t>
            </a:r>
          </a:p>
          <a:p>
            <a:endParaRPr lang="en-GB" dirty="0"/>
          </a:p>
          <a:p>
            <a:r>
              <a:rPr lang="en-GB" dirty="0"/>
              <a:t>This is really different from our current way of working.</a:t>
            </a:r>
          </a:p>
          <a:p>
            <a:r>
              <a:rPr lang="en-GB" dirty="0"/>
              <a:t>Currently we identify a single project and bring data into the SDE for that specific project. Under this model, we aren’t going to bring any data in house, rather we are going to leave the data within their local areas and conduct distributed analysis with the help of local analysts there. This has two benefits: 1) the IG is much easier because we aren’t transferring data and 2) we’ll be hopefully increasing the analytical capability within an area by working closely with their analysts.</a:t>
            </a:r>
          </a:p>
          <a:p>
            <a:endParaRPr lang="en-GB" dirty="0"/>
          </a:p>
          <a:p>
            <a:r>
              <a:rPr lang="en-GB" dirty="0"/>
              <a:t>The second reason is that it gives us access to linked data sets which are distributed across the UK which when analyses are pulled together should be nationally representative or at the very least, should give an indication of regional variations in services.</a:t>
            </a:r>
          </a:p>
        </p:txBody>
      </p:sp>
      <p:sp>
        <p:nvSpPr>
          <p:cNvPr id="4" name="Slide Number Placeholder 3"/>
          <p:cNvSpPr>
            <a:spLocks noGrp="1"/>
          </p:cNvSpPr>
          <p:nvPr>
            <p:ph type="sldNum" sz="quarter" idx="10"/>
          </p:nvPr>
        </p:nvSpPr>
        <p:spPr/>
        <p:txBody>
          <a:bodyPr/>
          <a:lstStyle/>
          <a:p>
            <a:fld id="{26333EF1-9BE1-3F46-AC92-B087BE00A53D}" type="slidenum">
              <a:rPr lang="en-GB" smtClean="0"/>
              <a:t>12</a:t>
            </a:fld>
            <a:endParaRPr lang="en-GB"/>
          </a:p>
        </p:txBody>
      </p:sp>
    </p:spTree>
    <p:extLst>
      <p:ext uri="{BB962C8B-B14F-4D97-AF65-F5344CB8AC3E}">
        <p14:creationId xmlns:p14="http://schemas.microsoft.com/office/powerpoint/2010/main" val="3844789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fld id="{26333EF1-9BE1-3F46-AC92-B087BE00A53D}" type="slidenum">
              <a:rPr lang="en-GB" smtClean="0"/>
              <a:t>13</a:t>
            </a:fld>
            <a:endParaRPr lang="en-GB"/>
          </a:p>
        </p:txBody>
      </p:sp>
    </p:spTree>
    <p:extLst>
      <p:ext uri="{BB962C8B-B14F-4D97-AF65-F5344CB8AC3E}">
        <p14:creationId xmlns:p14="http://schemas.microsoft.com/office/powerpoint/2010/main" val="22357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sz="quarter" idx="10"/>
          </p:nvPr>
        </p:nvSpPr>
        <p:spPr/>
        <p:txBody>
          <a:bodyPr/>
          <a:lstStyle/>
          <a:p>
            <a:fld id="{26333EF1-9BE1-3F46-AC92-B087BE00A53D}" type="slidenum">
              <a:rPr lang="en-GB" smtClean="0"/>
              <a:t>15</a:t>
            </a:fld>
            <a:endParaRPr lang="en-GB"/>
          </a:p>
        </p:txBody>
      </p:sp>
    </p:spTree>
    <p:extLst>
      <p:ext uri="{BB962C8B-B14F-4D97-AF65-F5344CB8AC3E}">
        <p14:creationId xmlns:p14="http://schemas.microsoft.com/office/powerpoint/2010/main" val="3807659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video" Target="https://www.youtube.com/embed/4bVQGwtjWk4"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alpha val="50000"/>
          </a:schemeClr>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368000" y="844300"/>
            <a:ext cx="7398468" cy="997196"/>
          </a:xfrm>
        </p:spPr>
        <p:txBody>
          <a:bodyPr anchor="b" anchorCtr="0"/>
          <a:lstStyle>
            <a:lvl1pPr>
              <a:defRPr sz="3240"/>
            </a:lvl1pPr>
          </a:lstStyle>
          <a:p>
            <a:r>
              <a:rPr lang="en-GB"/>
              <a:t>Title of Presentation</a:t>
            </a:r>
            <a:br>
              <a:rPr lang="en-GB"/>
            </a:br>
            <a:r>
              <a:rPr lang="en-GB"/>
              <a:t>Title line 2</a:t>
            </a:r>
            <a:endParaRPr lang="en-US"/>
          </a:p>
        </p:txBody>
      </p:sp>
      <p:sp>
        <p:nvSpPr>
          <p:cNvPr id="8" name="Subtitle 2"/>
          <p:cNvSpPr>
            <a:spLocks noGrp="1"/>
          </p:cNvSpPr>
          <p:nvPr>
            <p:ph type="subTitle" idx="1" hasCustomPrompt="1"/>
          </p:nvPr>
        </p:nvSpPr>
        <p:spPr>
          <a:xfrm>
            <a:off x="1368000" y="1975503"/>
            <a:ext cx="7398468" cy="481950"/>
          </a:xfrm>
        </p:spPr>
        <p:txBody>
          <a:bodyPr/>
          <a:lstStyle>
            <a:lvl1pPr marL="0" indent="0" algn="l">
              <a:buNone/>
              <a:defRPr sz="1800">
                <a:solidFill>
                  <a:schemeClr val="tx1"/>
                </a:solidFill>
                <a:latin typeface="Arial" panose="020B0604020202020204" pitchFamily="34" charset="0"/>
                <a:cs typeface="Arial" panose="020B0604020202020204" pitchFamily="34" charset="0"/>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GB"/>
              <a:t>Presenter’s name or subheading</a:t>
            </a:r>
            <a:endParaRPr lang="en-US"/>
          </a:p>
        </p:txBody>
      </p:sp>
      <p:sp>
        <p:nvSpPr>
          <p:cNvPr id="9" name="Text Placeholder 7"/>
          <p:cNvSpPr>
            <a:spLocks noGrp="1"/>
          </p:cNvSpPr>
          <p:nvPr>
            <p:ph type="body" sz="quarter" idx="11" hasCustomPrompt="1"/>
          </p:nvPr>
        </p:nvSpPr>
        <p:spPr>
          <a:xfrm>
            <a:off x="1368426" y="2473666"/>
            <a:ext cx="7398043" cy="406400"/>
          </a:xfrm>
        </p:spPr>
        <p:txBody>
          <a:bodyPr/>
          <a:lstStyle>
            <a:lvl1pPr marL="0" indent="0">
              <a:spcBef>
                <a:spcPts val="0"/>
              </a:spcBef>
              <a:spcAft>
                <a:spcPts val="0"/>
              </a:spcAft>
              <a:buFont typeface="Arial"/>
              <a:buNone/>
              <a:defRPr sz="1800" b="0" i="0" baseline="0">
                <a:solidFill>
                  <a:schemeClr val="accent1"/>
                </a:solidFill>
              </a:defRPr>
            </a:lvl1pPr>
            <a:lvl2pPr marL="0" indent="0">
              <a:spcBef>
                <a:spcPts val="0"/>
              </a:spcBef>
              <a:spcAft>
                <a:spcPts val="0"/>
              </a:spcAft>
              <a:buFont typeface="Arial"/>
              <a:buNone/>
              <a:defRPr b="0" i="0">
                <a:solidFill>
                  <a:schemeClr val="accent1"/>
                </a:solidFill>
              </a:defRPr>
            </a:lvl2pPr>
            <a:lvl3pPr marL="0" indent="0">
              <a:spcBef>
                <a:spcPts val="0"/>
              </a:spcBef>
              <a:spcAft>
                <a:spcPts val="0"/>
              </a:spcAft>
              <a:buNone/>
              <a:defRPr b="0" i="0">
                <a:solidFill>
                  <a:schemeClr val="accent1"/>
                </a:solidFill>
              </a:defRPr>
            </a:lvl3pPr>
            <a:lvl4pPr marL="0" indent="0">
              <a:spcBef>
                <a:spcPts val="0"/>
              </a:spcBef>
              <a:spcAft>
                <a:spcPts val="0"/>
              </a:spcAft>
              <a:buNone/>
              <a:defRPr b="0" i="0">
                <a:solidFill>
                  <a:schemeClr val="accent1"/>
                </a:solidFill>
              </a:defRPr>
            </a:lvl4pPr>
            <a:lvl5pPr marL="0" indent="0">
              <a:spcBef>
                <a:spcPts val="0"/>
              </a:spcBef>
              <a:spcAft>
                <a:spcPts val="0"/>
              </a:spcAft>
              <a:buNone/>
              <a:defRPr b="0" i="0">
                <a:solidFill>
                  <a:schemeClr val="accent1"/>
                </a:solidFill>
              </a:defRPr>
            </a:lvl5pPr>
          </a:lstStyle>
          <a:p>
            <a:pPr lvl="0"/>
            <a:r>
              <a:rPr lang="en-GB"/>
              <a:t>[Month] [Year]</a:t>
            </a:r>
            <a:endParaRPr lang="en-US"/>
          </a:p>
        </p:txBody>
      </p:sp>
      <p:pic>
        <p:nvPicPr>
          <p:cNvPr id="11" name="Picture 10" descr="logolarge6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868" y="4094893"/>
            <a:ext cx="2322438" cy="772230"/>
          </a:xfrm>
          <a:prstGeom prst="rect">
            <a:avLst/>
          </a:prstGeom>
        </p:spPr>
      </p:pic>
    </p:spTree>
    <p:extLst>
      <p:ext uri="{BB962C8B-B14F-4D97-AF65-F5344CB8AC3E}">
        <p14:creationId xmlns:p14="http://schemas.microsoft.com/office/powerpoint/2010/main" val="2818290896"/>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bg2">
            <a:alpha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1237" y="1555366"/>
            <a:ext cx="4212001" cy="3237549"/>
          </a:xfrm>
        </p:spPr>
        <p:txBody>
          <a:bodyPr/>
          <a:lstStyle>
            <a:lvl1pPr marL="0" indent="0">
              <a:spcBef>
                <a:spcPts val="900"/>
              </a:spcBef>
              <a:buFont typeface="+mj-lt"/>
              <a:buNone/>
              <a:defRPr sz="1800"/>
            </a:lvl1pPr>
            <a:lvl2pPr marL="0" indent="0">
              <a:spcBef>
                <a:spcPts val="900"/>
              </a:spcBef>
              <a:buFont typeface="+mj-lt"/>
              <a:buNone/>
              <a:defRPr sz="1800" b="1">
                <a:solidFill>
                  <a:schemeClr val="tx2"/>
                </a:solidFill>
              </a:defRPr>
            </a:lvl2pPr>
            <a:lvl3pPr marL="0" indent="0">
              <a:spcBef>
                <a:spcPts val="900"/>
              </a:spcBef>
              <a:buSzPct val="100000"/>
              <a:buFont typeface="+mj-lt"/>
              <a:buNone/>
              <a:defRPr sz="1800"/>
            </a:lvl3pPr>
            <a:lvl4pPr marL="0" indent="0">
              <a:spcBef>
                <a:spcPts val="900"/>
              </a:spcBef>
              <a:buSzPct val="100000"/>
              <a:buFont typeface="+mj-lt"/>
              <a:buNone/>
              <a:defRPr sz="1800"/>
            </a:lvl4pPr>
            <a:lvl5pPr marL="0" indent="0">
              <a:spcBef>
                <a:spcPts val="900"/>
              </a:spcBef>
              <a:buFont typeface="+mj-l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04.05.20</a:t>
            </a:r>
          </a:p>
        </p:txBody>
      </p:sp>
      <p:sp>
        <p:nvSpPr>
          <p:cNvPr id="5" name="Footer Placeholder 4"/>
          <p:cNvSpPr>
            <a:spLocks noGrp="1"/>
          </p:cNvSpPr>
          <p:nvPr>
            <p:ph type="ftr" sz="quarter" idx="11"/>
          </p:nvPr>
        </p:nvSpPr>
        <p:spPr>
          <a:xfrm>
            <a:off x="1368002" y="266158"/>
            <a:ext cx="6091133" cy="204272"/>
          </a:xfrm>
        </p:spPr>
        <p:txBody>
          <a:bodyPr/>
          <a:lstStyle/>
          <a:p>
            <a:r>
              <a:rPr lang="en-GB"/>
              <a:t>COVID risk in care homes - sprint 1 update</a:t>
            </a:r>
            <a:endParaRPr lang="en-US"/>
          </a:p>
        </p:txBody>
      </p:sp>
      <p:cxnSp>
        <p:nvCxnSpPr>
          <p:cNvPr id="7" name="Straight Connector 6"/>
          <p:cNvCxnSpPr/>
          <p:nvPr userDrawn="1"/>
        </p:nvCxnSpPr>
        <p:spPr>
          <a:xfrm>
            <a:off x="360003" y="540000"/>
            <a:ext cx="840646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360000" y="592858"/>
            <a:ext cx="8393770" cy="526298"/>
          </a:xfrm>
          <a:prstGeom prst="rect">
            <a:avLst/>
          </a:prstGeom>
          <a:noFill/>
        </p:spPr>
        <p:txBody>
          <a:bodyPr wrap="square" lIns="0" tIns="0" rIns="0" bIns="0" rtlCol="0">
            <a:spAutoFit/>
          </a:bodyPr>
          <a:lstStyle/>
          <a:p>
            <a:r>
              <a:rPr lang="en-GB" sz="3240">
                <a:latin typeface="+mj-lt"/>
              </a:rPr>
              <a:t>About </a:t>
            </a:r>
            <a:r>
              <a:rPr lang="en-GB" sz="3420">
                <a:latin typeface="+mj-lt"/>
              </a:rPr>
              <a:t>us</a:t>
            </a:r>
          </a:p>
        </p:txBody>
      </p:sp>
      <p:sp>
        <p:nvSpPr>
          <p:cNvPr id="17" name="TextBox 16"/>
          <p:cNvSpPr txBox="1"/>
          <p:nvPr userDrawn="1"/>
        </p:nvSpPr>
        <p:spPr>
          <a:xfrm>
            <a:off x="5318656" y="4033156"/>
            <a:ext cx="2479675" cy="782923"/>
          </a:xfrm>
          <a:prstGeom prst="rect">
            <a:avLst/>
          </a:prstGeom>
          <a:solidFill>
            <a:srgbClr val="E30514"/>
          </a:solidFill>
        </p:spPr>
        <p:txBody>
          <a:bodyPr wrap="none" rtlCol="0">
            <a:noAutofit/>
          </a:bodyPr>
          <a:lstStyle/>
          <a:p>
            <a:r>
              <a:rPr lang="en-US" sz="1260">
                <a:solidFill>
                  <a:srgbClr val="FFFFFF"/>
                </a:solidFill>
                <a:latin typeface="+mj-lt"/>
              </a:rPr>
              <a:t>We shine a light on </a:t>
            </a:r>
            <a:br>
              <a:rPr lang="en-US" sz="1260">
                <a:solidFill>
                  <a:srgbClr val="FFFFFF"/>
                </a:solidFill>
                <a:latin typeface="+mj-lt"/>
              </a:rPr>
            </a:br>
            <a:r>
              <a:rPr lang="en-US" sz="1260">
                <a:solidFill>
                  <a:srgbClr val="FFFFFF"/>
                </a:solidFill>
                <a:latin typeface="+mj-lt"/>
              </a:rPr>
              <a:t>how to make successful </a:t>
            </a:r>
            <a:br>
              <a:rPr lang="en-US" sz="1260">
                <a:solidFill>
                  <a:srgbClr val="FFFFFF"/>
                </a:solidFill>
                <a:latin typeface="+mj-lt"/>
              </a:rPr>
            </a:br>
            <a:r>
              <a:rPr lang="en-US" sz="1260">
                <a:solidFill>
                  <a:srgbClr val="FFFFFF"/>
                </a:solidFill>
                <a:latin typeface="+mj-lt"/>
              </a:rPr>
              <a:t>change happen</a:t>
            </a:r>
          </a:p>
        </p:txBody>
      </p:sp>
      <p:pic>
        <p:nvPicPr>
          <p:cNvPr id="11" name="Picture 10" descr="logosmall6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33634" y="191002"/>
            <a:ext cx="940308" cy="306324"/>
          </a:xfrm>
          <a:prstGeom prst="rect">
            <a:avLst/>
          </a:prstGeom>
        </p:spPr>
      </p:pic>
      <p:pic>
        <p:nvPicPr>
          <p:cNvPr id="12" name="Picture 11" descr="shapes.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1248" y="1114699"/>
            <a:ext cx="2912540" cy="2743643"/>
          </a:xfrm>
          <a:prstGeom prst="rect">
            <a:avLst/>
          </a:prstGeom>
          <a:ln w="101600">
            <a:solidFill>
              <a:schemeClr val="bg1"/>
            </a:solidFill>
            <a:miter lim="800000"/>
          </a:ln>
        </p:spPr>
      </p:pic>
      <p:pic>
        <p:nvPicPr>
          <p:cNvPr id="13" name="Picture 12" descr="feet.jp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39990" y="2964114"/>
            <a:ext cx="1064029" cy="1828800"/>
          </a:xfrm>
          <a:prstGeom prst="rect">
            <a:avLst/>
          </a:prstGeom>
          <a:ln w="101600">
            <a:solidFill>
              <a:schemeClr val="bg1"/>
            </a:solidFill>
            <a:miter lim="800000"/>
          </a:ln>
        </p:spPr>
      </p:pic>
    </p:spTree>
    <p:extLst>
      <p:ext uri="{BB962C8B-B14F-4D97-AF65-F5344CB8AC3E}">
        <p14:creationId xmlns:p14="http://schemas.microsoft.com/office/powerpoint/2010/main" val="2467274758"/>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y in touch">
    <p:bg>
      <p:bgPr>
        <a:solidFill>
          <a:schemeClr val="bg2">
            <a:alpha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3" y="1568451"/>
            <a:ext cx="4212001" cy="3237549"/>
          </a:xfrm>
        </p:spPr>
        <p:txBody>
          <a:bodyPr/>
          <a:lstStyle>
            <a:lvl1pPr marL="259200" indent="-259200">
              <a:spcBef>
                <a:spcPts val="900"/>
              </a:spcBef>
              <a:spcAft>
                <a:spcPts val="450"/>
              </a:spcAft>
              <a:buSzPct val="120000"/>
              <a:buFont typeface="Arial"/>
              <a:buChar char="•"/>
              <a:defRPr sz="1800"/>
            </a:lvl1pPr>
            <a:lvl2pPr marL="0" indent="0">
              <a:spcBef>
                <a:spcPts val="900"/>
              </a:spcBef>
              <a:buFont typeface="+mj-lt"/>
              <a:buNone/>
              <a:defRPr sz="1800" b="1">
                <a:solidFill>
                  <a:schemeClr val="tx2"/>
                </a:solidFill>
              </a:defRPr>
            </a:lvl2pPr>
            <a:lvl3pPr marL="308610" indent="-308610">
              <a:spcBef>
                <a:spcPts val="900"/>
              </a:spcBef>
              <a:buSzPct val="100000"/>
              <a:buFont typeface="Arial" panose="020B0604020202020204" pitchFamily="34" charset="0"/>
              <a:buChar char="•"/>
              <a:defRPr sz="1800"/>
            </a:lvl3pPr>
            <a:lvl4pPr marL="308610" indent="-308610">
              <a:spcBef>
                <a:spcPts val="900"/>
              </a:spcBef>
              <a:buSzPct val="100000"/>
              <a:buFont typeface="Arial" panose="020B0604020202020204" pitchFamily="34" charset="0"/>
              <a:buChar char="•"/>
              <a:defRPr sz="1800"/>
            </a:lvl4pPr>
            <a:lvl5pPr marL="0" indent="0">
              <a:spcBef>
                <a:spcPts val="900"/>
              </a:spcBef>
              <a:buFont typeface="+mj-lt"/>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04.05.20</a:t>
            </a:r>
          </a:p>
        </p:txBody>
      </p:sp>
      <p:sp>
        <p:nvSpPr>
          <p:cNvPr id="5" name="Footer Placeholder 4"/>
          <p:cNvSpPr>
            <a:spLocks noGrp="1"/>
          </p:cNvSpPr>
          <p:nvPr>
            <p:ph type="ftr" sz="quarter" idx="11"/>
          </p:nvPr>
        </p:nvSpPr>
        <p:spPr>
          <a:xfrm>
            <a:off x="1368001" y="266158"/>
            <a:ext cx="6209667" cy="204272"/>
          </a:xfrm>
        </p:spPr>
        <p:txBody>
          <a:bodyPr/>
          <a:lstStyle/>
          <a:p>
            <a:r>
              <a:rPr lang="en-GB"/>
              <a:t>COVID risk in care homes - sprint 1 update</a:t>
            </a:r>
            <a:endParaRPr lang="en-US"/>
          </a:p>
        </p:txBody>
      </p:sp>
      <p:cxnSp>
        <p:nvCxnSpPr>
          <p:cNvPr id="7" name="Straight Connector 6"/>
          <p:cNvCxnSpPr/>
          <p:nvPr userDrawn="1"/>
        </p:nvCxnSpPr>
        <p:spPr>
          <a:xfrm>
            <a:off x="360003" y="540000"/>
            <a:ext cx="840646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360000" y="592857"/>
            <a:ext cx="8393770" cy="498598"/>
          </a:xfrm>
          <a:prstGeom prst="rect">
            <a:avLst/>
          </a:prstGeom>
          <a:noFill/>
        </p:spPr>
        <p:txBody>
          <a:bodyPr wrap="square" lIns="0" tIns="0" rIns="0" bIns="0" rtlCol="0">
            <a:spAutoFit/>
          </a:bodyPr>
          <a:lstStyle/>
          <a:p>
            <a:r>
              <a:rPr lang="en-GB" sz="3240">
                <a:latin typeface="+mj-lt"/>
              </a:rPr>
              <a:t>Stay in touch</a:t>
            </a:r>
          </a:p>
        </p:txBody>
      </p:sp>
      <p:sp>
        <p:nvSpPr>
          <p:cNvPr id="12" name="TextBox 11"/>
          <p:cNvSpPr txBox="1"/>
          <p:nvPr userDrawn="1"/>
        </p:nvSpPr>
        <p:spPr>
          <a:xfrm>
            <a:off x="6273055" y="1150737"/>
            <a:ext cx="1956547" cy="685221"/>
          </a:xfrm>
          <a:prstGeom prst="rect">
            <a:avLst/>
          </a:prstGeom>
          <a:solidFill>
            <a:srgbClr val="E30514"/>
          </a:solidFill>
        </p:spPr>
        <p:txBody>
          <a:bodyPr wrap="square" rtlCol="0">
            <a:noAutofit/>
          </a:bodyPr>
          <a:lstStyle/>
          <a:p>
            <a:r>
              <a:rPr lang="en-US" sz="1440" kern="1200">
                <a:solidFill>
                  <a:srgbClr val="FFFFFF"/>
                </a:solidFill>
                <a:latin typeface="+mj-lt"/>
                <a:ea typeface="+mn-ea"/>
                <a:cs typeface="+mn-cs"/>
              </a:rPr>
              <a:t>@</a:t>
            </a:r>
            <a:r>
              <a:rPr lang="en-US" sz="1440" kern="1200" err="1">
                <a:solidFill>
                  <a:srgbClr val="FFFFFF"/>
                </a:solidFill>
                <a:latin typeface="+mj-lt"/>
                <a:ea typeface="+mn-ea"/>
                <a:cs typeface="+mn-cs"/>
              </a:rPr>
              <a:t>Healthfdn</a:t>
            </a:r>
            <a:endParaRPr lang="en-US" sz="1440" kern="1200">
              <a:solidFill>
                <a:srgbClr val="FFFFFF"/>
              </a:solidFill>
              <a:latin typeface="+mj-lt"/>
              <a:ea typeface="+mn-ea"/>
              <a:cs typeface="+mn-cs"/>
            </a:endParaRPr>
          </a:p>
          <a:p>
            <a:r>
              <a:rPr lang="en-US" sz="1440" kern="1200">
                <a:solidFill>
                  <a:srgbClr val="FFFFFF"/>
                </a:solidFill>
                <a:latin typeface="+mj-lt"/>
                <a:ea typeface="+mn-ea"/>
                <a:cs typeface="+mn-cs"/>
              </a:rPr>
              <a:t>health.org.uk</a:t>
            </a:r>
          </a:p>
        </p:txBody>
      </p:sp>
      <p:pic>
        <p:nvPicPr>
          <p:cNvPr id="11" name="Picture 10" descr="roun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33398" y="2057396"/>
            <a:ext cx="2434616" cy="2319622"/>
          </a:xfrm>
          <a:prstGeom prst="rect">
            <a:avLst/>
          </a:prstGeom>
          <a:ln w="101600">
            <a:solidFill>
              <a:schemeClr val="bg1"/>
            </a:solidFill>
            <a:miter lim="800000"/>
          </a:ln>
        </p:spPr>
      </p:pic>
      <p:pic>
        <p:nvPicPr>
          <p:cNvPr id="13" name="Picture 12" descr="people2.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79502" y="1231425"/>
            <a:ext cx="1256199" cy="1411606"/>
          </a:xfrm>
          <a:prstGeom prst="rect">
            <a:avLst/>
          </a:prstGeom>
          <a:ln w="101600">
            <a:solidFill>
              <a:srgbClr val="FFFFFF"/>
            </a:solidFill>
            <a:miter lim="800000"/>
          </a:ln>
        </p:spPr>
      </p:pic>
      <p:pic>
        <p:nvPicPr>
          <p:cNvPr id="15" name="Picture 14" descr="logosmall600.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833634" y="191002"/>
            <a:ext cx="940308" cy="306324"/>
          </a:xfrm>
          <a:prstGeom prst="rect">
            <a:avLst/>
          </a:prstGeom>
        </p:spPr>
      </p:pic>
    </p:spTree>
    <p:extLst>
      <p:ext uri="{BB962C8B-B14F-4D97-AF65-F5344CB8AC3E}">
        <p14:creationId xmlns:p14="http://schemas.microsoft.com/office/powerpoint/2010/main" val="4283335713"/>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2">
            <a:alpha val="50000"/>
          </a:schemeClr>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68000" y="1974677"/>
            <a:ext cx="6692267" cy="481950"/>
          </a:xfrm>
        </p:spPr>
        <p:txBody>
          <a:bodyPr/>
          <a:lstStyle>
            <a:lvl1pPr marL="0" indent="0" algn="l">
              <a:buNone/>
              <a:defRPr lang="en-US" sz="1800" dirty="0"/>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GB"/>
              <a:t>Insert a subheading here if required</a:t>
            </a:r>
            <a:endParaRPr lang="en-US"/>
          </a:p>
        </p:txBody>
      </p:sp>
      <p:sp>
        <p:nvSpPr>
          <p:cNvPr id="10" name="TextBox 9"/>
          <p:cNvSpPr txBox="1"/>
          <p:nvPr userDrawn="1"/>
        </p:nvSpPr>
        <p:spPr>
          <a:xfrm>
            <a:off x="1368000" y="1245677"/>
            <a:ext cx="7398468" cy="729000"/>
          </a:xfrm>
          <a:prstGeom prst="rect">
            <a:avLst/>
          </a:prstGeom>
          <a:noFill/>
        </p:spPr>
        <p:txBody>
          <a:bodyPr wrap="square" lIns="0" rIns="0" bIns="0" rtlCol="0">
            <a:noAutofit/>
          </a:bodyPr>
          <a:lstStyle/>
          <a:p>
            <a:r>
              <a:rPr lang="en-US" sz="3780">
                <a:latin typeface="+mj-lt"/>
              </a:rPr>
              <a:t>Thank you</a:t>
            </a:r>
          </a:p>
        </p:txBody>
      </p:sp>
      <p:pic>
        <p:nvPicPr>
          <p:cNvPr id="6" name="Picture 5" descr="logolarge6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3869" y="4050915"/>
            <a:ext cx="2322438" cy="772230"/>
          </a:xfrm>
          <a:prstGeom prst="rect">
            <a:avLst/>
          </a:prstGeom>
        </p:spPr>
      </p:pic>
    </p:spTree>
    <p:extLst>
      <p:ext uri="{BB962C8B-B14F-4D97-AF65-F5344CB8AC3E}">
        <p14:creationId xmlns:p14="http://schemas.microsoft.com/office/powerpoint/2010/main" val="1316375264"/>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GB"/>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7F387A5-3858-46F2-9776-333D1047709C}" type="datetimeFigureOut">
              <a:rPr lang="en-GB" smtClean="0"/>
              <a:t>08/11/2020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E742B8-9EDD-4703-9E69-D29CB94A2005}" type="slidenum">
              <a:rPr lang="en-GB" smtClean="0"/>
              <a:t>‹#›</a:t>
            </a:fld>
            <a:endParaRPr lang="en-GB"/>
          </a:p>
        </p:txBody>
      </p:sp>
    </p:spTree>
    <p:extLst>
      <p:ext uri="{BB962C8B-B14F-4D97-AF65-F5344CB8AC3E}">
        <p14:creationId xmlns:p14="http://schemas.microsoft.com/office/powerpoint/2010/main" val="290534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000" y="1349999"/>
            <a:ext cx="7200734" cy="3456000"/>
          </a:xfrm>
        </p:spPr>
        <p:txBody>
          <a:bodyPr/>
          <a:lstStyle>
            <a:lvl1pPr marL="324000" indent="-324000">
              <a:spcBef>
                <a:spcPts val="900"/>
              </a:spcBef>
              <a:buFont typeface="+mj-lt"/>
              <a:buAutoNum type="arabicPeriod"/>
              <a:defRPr sz="1800"/>
            </a:lvl1pPr>
            <a:lvl2pPr marL="324000" indent="-324000">
              <a:spcBef>
                <a:spcPts val="900"/>
              </a:spcBef>
              <a:buFont typeface="+mj-lt"/>
              <a:buAutoNum type="arabicPeriod"/>
              <a:defRPr sz="1800" b="1">
                <a:solidFill>
                  <a:srgbClr val="E30514"/>
                </a:solidFill>
              </a:defRPr>
            </a:lvl2pPr>
            <a:lvl3pPr marL="324000" indent="-324000">
              <a:spcBef>
                <a:spcPts val="900"/>
              </a:spcBef>
              <a:buSzPct val="100000"/>
              <a:buFont typeface="+mj-lt"/>
              <a:buAutoNum type="arabicPeriod"/>
              <a:defRPr sz="1800"/>
            </a:lvl3pPr>
            <a:lvl4pPr marL="324000" indent="-324000">
              <a:spcBef>
                <a:spcPts val="900"/>
              </a:spcBef>
              <a:buSzPct val="100000"/>
              <a:buFont typeface="+mj-lt"/>
              <a:buAutoNum type="arabicPeriod"/>
              <a:defRPr sz="1800"/>
            </a:lvl4pPr>
            <a:lvl5pPr marL="324000" indent="-324000">
              <a:spcBef>
                <a:spcPts val="900"/>
              </a:spcBef>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04.05.20</a:t>
            </a:r>
          </a:p>
        </p:txBody>
      </p:sp>
      <p:sp>
        <p:nvSpPr>
          <p:cNvPr id="5" name="Footer Placeholder 4"/>
          <p:cNvSpPr>
            <a:spLocks noGrp="1"/>
          </p:cNvSpPr>
          <p:nvPr>
            <p:ph type="ftr" sz="quarter" idx="11"/>
          </p:nvPr>
        </p:nvSpPr>
        <p:spPr/>
        <p:txBody>
          <a:bodyPr/>
          <a:lstStyle/>
          <a:p>
            <a:r>
              <a:rPr lang="en-GB"/>
              <a:t>COVID risk in care homes - sprint 1 update</a:t>
            </a:r>
            <a:endParaRPr lang="en-US"/>
          </a:p>
        </p:txBody>
      </p:sp>
      <p:sp>
        <p:nvSpPr>
          <p:cNvPr id="6" name="Slide Number Placeholder 5"/>
          <p:cNvSpPr>
            <a:spLocks noGrp="1"/>
          </p:cNvSpPr>
          <p:nvPr>
            <p:ph type="sldNum" sz="quarter" idx="12"/>
          </p:nvPr>
        </p:nvSpPr>
        <p:spPr/>
        <p:txBody>
          <a:bodyPr/>
          <a:lstStyle/>
          <a:p>
            <a:fld id="{4B096CFE-13EB-9C46-AD64-3E2A74317CB2}" type="slidenum">
              <a:t>‹#›</a:t>
            </a:fld>
            <a:endParaRPr lang="en-US"/>
          </a:p>
        </p:txBody>
      </p:sp>
      <p:cxnSp>
        <p:nvCxnSpPr>
          <p:cNvPr id="7" name="Straight Connector 6"/>
          <p:cNvCxnSpPr/>
          <p:nvPr userDrawn="1"/>
        </p:nvCxnSpPr>
        <p:spPr>
          <a:xfrm>
            <a:off x="360003" y="540000"/>
            <a:ext cx="840646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360000" y="592857"/>
            <a:ext cx="8393770" cy="498598"/>
          </a:xfrm>
          <a:prstGeom prst="rect">
            <a:avLst/>
          </a:prstGeom>
          <a:noFill/>
        </p:spPr>
        <p:txBody>
          <a:bodyPr wrap="square" lIns="0" tIns="0" rIns="0" bIns="0" rtlCol="0">
            <a:spAutoFit/>
          </a:bodyPr>
          <a:lstStyle/>
          <a:p>
            <a:r>
              <a:rPr lang="en-GB" sz="3240">
                <a:latin typeface="+mj-lt"/>
              </a:rPr>
              <a:t>Contents</a:t>
            </a:r>
          </a:p>
        </p:txBody>
      </p:sp>
      <p:pic>
        <p:nvPicPr>
          <p:cNvPr id="11" name="Picture 10" descr="logosmall6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33634" y="191002"/>
            <a:ext cx="940308" cy="306324"/>
          </a:xfrm>
          <a:prstGeom prst="rect">
            <a:avLst/>
          </a:prstGeom>
        </p:spPr>
      </p:pic>
    </p:spTree>
    <p:extLst>
      <p:ext uri="{BB962C8B-B14F-4D97-AF65-F5344CB8AC3E}">
        <p14:creationId xmlns:p14="http://schemas.microsoft.com/office/powerpoint/2010/main" val="418227509"/>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General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60000" y="1349999"/>
            <a:ext cx="7192268" cy="3456000"/>
          </a:xfrm>
        </p:spPr>
        <p:txBody>
          <a:bodyPr/>
          <a:lstStyle>
            <a:lvl1pPr>
              <a:buNone/>
              <a:defRPr sz="1800"/>
            </a:lvl1pPr>
            <a:lvl2pPr>
              <a:buNone/>
              <a:defRPr sz="1800" b="1">
                <a:solidFill>
                  <a:srgbClr val="E30514"/>
                </a:solidFill>
              </a:defRPr>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04.05.20</a:t>
            </a:r>
          </a:p>
        </p:txBody>
      </p:sp>
      <p:sp>
        <p:nvSpPr>
          <p:cNvPr id="5" name="Footer Placeholder 4"/>
          <p:cNvSpPr>
            <a:spLocks noGrp="1"/>
          </p:cNvSpPr>
          <p:nvPr>
            <p:ph type="ftr" sz="quarter" idx="11"/>
          </p:nvPr>
        </p:nvSpPr>
        <p:spPr/>
        <p:txBody>
          <a:bodyPr/>
          <a:lstStyle/>
          <a:p>
            <a:r>
              <a:rPr lang="en-GB"/>
              <a:t>COVID risk in care homes - sprint 1 update</a:t>
            </a:r>
            <a:endParaRPr lang="en-US"/>
          </a:p>
        </p:txBody>
      </p:sp>
      <p:sp>
        <p:nvSpPr>
          <p:cNvPr id="6" name="Slide Number Placeholder 5"/>
          <p:cNvSpPr>
            <a:spLocks noGrp="1"/>
          </p:cNvSpPr>
          <p:nvPr>
            <p:ph type="sldNum" sz="quarter" idx="12"/>
          </p:nvPr>
        </p:nvSpPr>
        <p:spPr/>
        <p:txBody>
          <a:bodyPr/>
          <a:lstStyle/>
          <a:p>
            <a:fld id="{4B096CFE-13EB-9C46-AD64-3E2A74317CB2}" type="slidenum">
              <a:t>‹#›</a:t>
            </a:fld>
            <a:endParaRPr lang="en-US"/>
          </a:p>
        </p:txBody>
      </p:sp>
      <p:cxnSp>
        <p:nvCxnSpPr>
          <p:cNvPr id="7" name="Straight Connector 6"/>
          <p:cNvCxnSpPr/>
          <p:nvPr userDrawn="1"/>
        </p:nvCxnSpPr>
        <p:spPr>
          <a:xfrm>
            <a:off x="360003" y="540000"/>
            <a:ext cx="840646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logosmall6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33634" y="191002"/>
            <a:ext cx="940308" cy="306324"/>
          </a:xfrm>
          <a:prstGeom prst="rect">
            <a:avLst/>
          </a:prstGeom>
        </p:spPr>
      </p:pic>
    </p:spTree>
    <p:extLst>
      <p:ext uri="{BB962C8B-B14F-4D97-AF65-F5344CB8AC3E}">
        <p14:creationId xmlns:p14="http://schemas.microsoft.com/office/powerpoint/2010/main" val="831835522"/>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rt with referenc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60000" y="1350000"/>
            <a:ext cx="7192268" cy="3297064"/>
          </a:xfrm>
        </p:spPr>
        <p:txBody>
          <a:bodyPr/>
          <a:lstStyle>
            <a:lvl1pPr>
              <a:buNone/>
              <a:defRPr sz="1800"/>
            </a:lvl1pPr>
            <a:lvl2pPr>
              <a:buNone/>
              <a:defRPr sz="1800" b="1">
                <a:solidFill>
                  <a:srgbClr val="E30514"/>
                </a:solidFill>
              </a:defRPr>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04.05.20</a:t>
            </a:r>
          </a:p>
        </p:txBody>
      </p:sp>
      <p:sp>
        <p:nvSpPr>
          <p:cNvPr id="5" name="Footer Placeholder 4"/>
          <p:cNvSpPr>
            <a:spLocks noGrp="1"/>
          </p:cNvSpPr>
          <p:nvPr>
            <p:ph type="ftr" sz="quarter" idx="11"/>
          </p:nvPr>
        </p:nvSpPr>
        <p:spPr/>
        <p:txBody>
          <a:bodyPr/>
          <a:lstStyle/>
          <a:p>
            <a:r>
              <a:rPr lang="en-GB"/>
              <a:t>COVID risk in care homes - sprint 1 update</a:t>
            </a:r>
            <a:endParaRPr lang="en-US"/>
          </a:p>
        </p:txBody>
      </p:sp>
      <p:sp>
        <p:nvSpPr>
          <p:cNvPr id="6" name="Slide Number Placeholder 5"/>
          <p:cNvSpPr>
            <a:spLocks noGrp="1"/>
          </p:cNvSpPr>
          <p:nvPr>
            <p:ph type="sldNum" sz="quarter" idx="12"/>
          </p:nvPr>
        </p:nvSpPr>
        <p:spPr/>
        <p:txBody>
          <a:bodyPr/>
          <a:lstStyle/>
          <a:p>
            <a:fld id="{4B096CFE-13EB-9C46-AD64-3E2A74317CB2}" type="slidenum">
              <a:t>‹#›</a:t>
            </a:fld>
            <a:endParaRPr lang="en-US"/>
          </a:p>
        </p:txBody>
      </p:sp>
      <p:cxnSp>
        <p:nvCxnSpPr>
          <p:cNvPr id="7" name="Straight Connector 6"/>
          <p:cNvCxnSpPr/>
          <p:nvPr userDrawn="1"/>
        </p:nvCxnSpPr>
        <p:spPr>
          <a:xfrm>
            <a:off x="360003" y="540000"/>
            <a:ext cx="840646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3" hasCustomPrompt="1"/>
          </p:nvPr>
        </p:nvSpPr>
        <p:spPr>
          <a:xfrm>
            <a:off x="360897" y="4764690"/>
            <a:ext cx="7191375" cy="204432"/>
          </a:xfrm>
        </p:spPr>
        <p:txBody>
          <a:bodyPr/>
          <a:lstStyle>
            <a:lvl1pPr>
              <a:defRPr sz="1080" baseline="0"/>
            </a:lvl1pPr>
          </a:lstStyle>
          <a:p>
            <a:pPr lvl="0"/>
            <a:r>
              <a:rPr lang="en-GB"/>
              <a:t>Click to edit chart reference style</a:t>
            </a:r>
          </a:p>
        </p:txBody>
      </p:sp>
      <p:pic>
        <p:nvPicPr>
          <p:cNvPr id="11" name="Picture 10" descr="logosmall6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33634" y="191002"/>
            <a:ext cx="940308" cy="306324"/>
          </a:xfrm>
          <a:prstGeom prst="rect">
            <a:avLst/>
          </a:prstGeom>
        </p:spPr>
      </p:pic>
    </p:spTree>
    <p:extLst>
      <p:ext uri="{BB962C8B-B14F-4D97-AF65-F5344CB8AC3E}">
        <p14:creationId xmlns:p14="http://schemas.microsoft.com/office/powerpoint/2010/main" val="2443462198"/>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4"/>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368000" y="1280177"/>
            <a:ext cx="6177493" cy="553998"/>
          </a:xfrm>
        </p:spPr>
        <p:txBody>
          <a:bodyPr anchor="b" anchorCtr="0"/>
          <a:lstStyle>
            <a:lvl1pPr algn="l">
              <a:defRPr sz="3600" b="0" cap="none">
                <a:solidFill>
                  <a:schemeClr val="bg1"/>
                </a:solidFill>
              </a:defRPr>
            </a:lvl1pPr>
          </a:lstStyle>
          <a:p>
            <a:r>
              <a:rPr lang="en-GB"/>
              <a:t>Coloured divider</a:t>
            </a:r>
            <a:endParaRPr lang="en-US"/>
          </a:p>
        </p:txBody>
      </p:sp>
      <p:sp>
        <p:nvSpPr>
          <p:cNvPr id="6" name="Text Placeholder 2"/>
          <p:cNvSpPr>
            <a:spLocks noGrp="1"/>
          </p:cNvSpPr>
          <p:nvPr>
            <p:ph type="body" idx="1" hasCustomPrompt="1"/>
          </p:nvPr>
        </p:nvSpPr>
        <p:spPr>
          <a:xfrm>
            <a:off x="1368000" y="1961977"/>
            <a:ext cx="6177493" cy="1125140"/>
          </a:xfrm>
        </p:spPr>
        <p:txBody>
          <a:bodyPr anchor="t" anchorCtr="0"/>
          <a:lstStyle>
            <a:lvl1pPr marL="0" indent="0">
              <a:buNone/>
              <a:defRPr sz="1800">
                <a:solidFill>
                  <a:srgbClr val="FFFFFF"/>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GB"/>
              <a:t>Insert subheading here if required</a:t>
            </a:r>
          </a:p>
        </p:txBody>
      </p:sp>
    </p:spTree>
    <p:extLst>
      <p:ext uri="{BB962C8B-B14F-4D97-AF65-F5344CB8AC3E}">
        <p14:creationId xmlns:p14="http://schemas.microsoft.com/office/powerpoint/2010/main" val="3532053646"/>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60003" y="621431"/>
            <a:ext cx="8406469" cy="470898"/>
          </a:xfrm>
        </p:spPr>
        <p:txBody>
          <a:bodyPr/>
          <a:lstStyle>
            <a:lvl1pPr>
              <a:defRPr lang="en-US" sz="3060" dirty="0"/>
            </a:lvl1pPr>
          </a:lstStyle>
          <a:p>
            <a:r>
              <a:rPr lang="en-US"/>
              <a:t>Click to edit Master title style</a:t>
            </a:r>
          </a:p>
        </p:txBody>
      </p:sp>
      <p:sp>
        <p:nvSpPr>
          <p:cNvPr id="3" name="Content Placeholder 2"/>
          <p:cNvSpPr>
            <a:spLocks noGrp="1"/>
          </p:cNvSpPr>
          <p:nvPr>
            <p:ph sz="half" idx="1"/>
          </p:nvPr>
        </p:nvSpPr>
        <p:spPr>
          <a:xfrm>
            <a:off x="360000" y="1349999"/>
            <a:ext cx="4122000" cy="3456000"/>
          </a:xfrm>
        </p:spPr>
        <p:txBody>
          <a:bodyPr/>
          <a:lstStyle>
            <a:lvl1pPr>
              <a:defRPr lang="en-US" sz="1800" dirty="0" smtClean="0"/>
            </a:lvl1pPr>
            <a:lvl2pPr>
              <a:defRPr sz="1800">
                <a:solidFill>
                  <a:srgbClr val="E30514"/>
                </a:solidFill>
              </a:defRPr>
            </a:lvl2pPr>
            <a:lvl3pPr>
              <a:defRPr sz="1800"/>
            </a:lvl3pPr>
            <a:lvl4pPr>
              <a:defRPr sz="1800"/>
            </a:lvl4pPr>
            <a:lvl5pPr>
              <a:defRPr sz="1800"/>
            </a:lvl5pPr>
            <a:lvl6pPr>
              <a:defRPr sz="1620"/>
            </a:lvl6pPr>
            <a:lvl7pPr>
              <a:defRPr sz="1620"/>
            </a:lvl7pPr>
            <a:lvl8pPr>
              <a:defRPr sz="1620"/>
            </a:lvl8pPr>
            <a:lvl9pPr>
              <a:defRPr sz="16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648200" y="1349999"/>
            <a:ext cx="4122000" cy="3456000"/>
          </a:xfrm>
        </p:spPr>
        <p:txBody>
          <a:bodyPr/>
          <a:lstStyle>
            <a:lvl1pPr>
              <a:defRPr sz="1800" baseline="0"/>
            </a:lvl1pPr>
            <a:lvl2pPr>
              <a:defRPr sz="1800">
                <a:solidFill>
                  <a:srgbClr val="E30514"/>
                </a:solidFill>
              </a:defRPr>
            </a:lvl2pPr>
            <a:lvl3pPr>
              <a:defRPr sz="1800"/>
            </a:lvl3pPr>
            <a:lvl4pPr>
              <a:defRPr sz="1800"/>
            </a:lvl4pPr>
            <a:lvl5pPr>
              <a:defRPr sz="1800"/>
            </a:lvl5pPr>
            <a:lvl6pPr>
              <a:defRPr sz="1620"/>
            </a:lvl6pPr>
            <a:lvl7pPr>
              <a:defRPr sz="1620"/>
            </a:lvl7pPr>
            <a:lvl8pPr>
              <a:defRPr sz="1620"/>
            </a:lvl8pPr>
            <a:lvl9pPr>
              <a:defRPr sz="1620"/>
            </a:lvl9pPr>
          </a:lstStyle>
          <a:p>
            <a:pPr lvl="0"/>
            <a:r>
              <a:rPr lang="en-GB"/>
              <a:t>Click to add copy or image</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lvl1pPr>
              <a:defRPr sz="945"/>
            </a:lvl1pPr>
          </a:lstStyle>
          <a:p>
            <a:r>
              <a:rPr lang="en-US"/>
              <a:t>04.05.20</a:t>
            </a:r>
          </a:p>
        </p:txBody>
      </p:sp>
      <p:sp>
        <p:nvSpPr>
          <p:cNvPr id="6" name="Footer Placeholder 5"/>
          <p:cNvSpPr>
            <a:spLocks noGrp="1"/>
          </p:cNvSpPr>
          <p:nvPr>
            <p:ph type="ftr" sz="quarter" idx="11"/>
          </p:nvPr>
        </p:nvSpPr>
        <p:spPr/>
        <p:txBody>
          <a:bodyPr/>
          <a:lstStyle>
            <a:lvl1pPr>
              <a:defRPr sz="945"/>
            </a:lvl1pPr>
          </a:lstStyle>
          <a:p>
            <a:r>
              <a:rPr lang="en-GB"/>
              <a:t>COVID risk in care homes - sprint 1 update</a:t>
            </a:r>
            <a:endParaRPr lang="en-US"/>
          </a:p>
        </p:txBody>
      </p:sp>
      <p:sp>
        <p:nvSpPr>
          <p:cNvPr id="7" name="Slide Number Placeholder 6"/>
          <p:cNvSpPr>
            <a:spLocks noGrp="1"/>
          </p:cNvSpPr>
          <p:nvPr>
            <p:ph type="sldNum" sz="quarter" idx="12"/>
          </p:nvPr>
        </p:nvSpPr>
        <p:spPr/>
        <p:txBody>
          <a:bodyPr/>
          <a:lstStyle/>
          <a:p>
            <a:fld id="{4B096CFE-13EB-9C46-AD64-3E2A74317CB2}" type="slidenum">
              <a:t>‹#›</a:t>
            </a:fld>
            <a:endParaRPr lang="en-US"/>
          </a:p>
        </p:txBody>
      </p:sp>
      <p:cxnSp>
        <p:nvCxnSpPr>
          <p:cNvPr id="8" name="Straight Connector 7"/>
          <p:cNvCxnSpPr/>
          <p:nvPr userDrawn="1"/>
        </p:nvCxnSpPr>
        <p:spPr>
          <a:xfrm>
            <a:off x="360003" y="540000"/>
            <a:ext cx="8406469"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9" descr="logosmall600.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29892" y="178594"/>
            <a:ext cx="940308" cy="306324"/>
          </a:xfrm>
          <a:prstGeom prst="rect">
            <a:avLst/>
          </a:prstGeom>
        </p:spPr>
      </p:pic>
    </p:spTree>
    <p:extLst>
      <p:ext uri="{BB962C8B-B14F-4D97-AF65-F5344CB8AC3E}">
        <p14:creationId xmlns:p14="http://schemas.microsoft.com/office/powerpoint/2010/main" val="2266760859"/>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Pull Ou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68002" y="567000"/>
            <a:ext cx="6836199" cy="1107995"/>
          </a:xfrm>
        </p:spPr>
        <p:txBody>
          <a:bodyPr/>
          <a:lstStyle>
            <a:lvl1pPr>
              <a:lnSpc>
                <a:spcPts val="4320"/>
              </a:lnSpc>
              <a:spcAft>
                <a:spcPts val="1350"/>
              </a:spcAft>
              <a:defRPr sz="2970" baseline="0">
                <a:solidFill>
                  <a:schemeClr val="tx1"/>
                </a:solidFill>
              </a:defRPr>
            </a:lvl1pPr>
          </a:lstStyle>
          <a:p>
            <a:r>
              <a:rPr lang="en-GB"/>
              <a:t>“Pull out statement or quote slide” use bold italic font for source</a:t>
            </a:r>
            <a:endParaRPr lang="en-US"/>
          </a:p>
        </p:txBody>
      </p:sp>
    </p:spTree>
    <p:extLst>
      <p:ext uri="{BB962C8B-B14F-4D97-AF65-F5344CB8AC3E}">
        <p14:creationId xmlns:p14="http://schemas.microsoft.com/office/powerpoint/2010/main" val="4132298151"/>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lide image">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0" y="0"/>
            <a:ext cx="9144000" cy="5143500"/>
          </a:xfrm>
        </p:spPr>
        <p:txBody>
          <a:bodyPr/>
          <a:lstStyle>
            <a:lvl1pPr algn="ctr">
              <a:defRPr/>
            </a:lvl1pPr>
            <a:lvl2pPr algn="ctr">
              <a:defRPr/>
            </a:lvl2pPr>
            <a:lvl3pPr algn="ctr">
              <a:defRPr/>
            </a:lvl3pPr>
            <a:lvl4pPr algn="ctr">
              <a:defRPr/>
            </a:lvl4pPr>
            <a:lvl5pPr algn="ctr">
              <a:defRPr/>
            </a:lvl5pPr>
          </a:lstStyle>
          <a:p>
            <a:pPr lvl="0"/>
            <a:r>
              <a:rPr lang="en-GB"/>
              <a:t>Click to add full page charts, infographics</a:t>
            </a:r>
            <a:br>
              <a:rPr lang="en-GB"/>
            </a:br>
            <a:r>
              <a:rPr lang="en-GB"/>
              <a:t>tables, video and smartart</a:t>
            </a:r>
            <a:endParaRPr lang="en-US"/>
          </a:p>
        </p:txBody>
      </p:sp>
    </p:spTree>
    <p:extLst>
      <p:ext uri="{BB962C8B-B14F-4D97-AF65-F5344CB8AC3E}">
        <p14:creationId xmlns:p14="http://schemas.microsoft.com/office/powerpoint/2010/main" val="489044690"/>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Animation">
    <p:spTree>
      <p:nvGrpSpPr>
        <p:cNvPr id="1" name=""/>
        <p:cNvGrpSpPr/>
        <p:nvPr/>
      </p:nvGrpSpPr>
      <p:grpSpPr>
        <a:xfrm>
          <a:off x="0" y="0"/>
          <a:ext cx="0" cy="0"/>
          <a:chOff x="0" y="0"/>
          <a:chExt cx="0" cy="0"/>
        </a:xfrm>
      </p:grpSpPr>
      <p:pic>
        <p:nvPicPr>
          <p:cNvPr id="2" name="4bVQGwtjWk4"/>
          <p:cNvPicPr>
            <a:picLocks noRot="1" noChangeAspect="1"/>
          </p:cNvPicPr>
          <p:nvPr userDrawn="1">
            <a:videoFile r:link="rId1"/>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31810559"/>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timing>
    <p:tnLst>
      <p:par>
        <p:cTn id="1" dur="indefinite" restart="never" nodeType="tmRoot">
          <p:childTnLst>
            <p:video>
              <p:cMediaNode>
                <p:cTn id="2" fill="hold" display="0">
                  <p:stCondLst>
                    <p:cond delay="indefinite"/>
                  </p:stCondLst>
                </p:cTn>
                <p:tgtEl>
                  <p:spTgt spid="2"/>
                </p:tgtEl>
              </p:cMediaNode>
            </p:video>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3" y="621431"/>
            <a:ext cx="8406469" cy="470898"/>
          </a:xfrm>
          <a:prstGeom prst="rect">
            <a:avLst/>
          </a:prstGeom>
        </p:spPr>
        <p:txBody>
          <a:bodyPr vert="horz" lIns="0" tIns="0" rIns="0" bIns="0" rtlCol="0" anchor="t" anchorCtr="0">
            <a:spAutoFit/>
          </a:bodyPr>
          <a:lstStyle/>
          <a:p>
            <a:r>
              <a:rPr lang="en-US"/>
              <a:t>Click to edit Master title style</a:t>
            </a:r>
          </a:p>
        </p:txBody>
      </p:sp>
      <p:sp>
        <p:nvSpPr>
          <p:cNvPr id="3" name="Text Placeholder 2"/>
          <p:cNvSpPr>
            <a:spLocks noGrp="1"/>
          </p:cNvSpPr>
          <p:nvPr>
            <p:ph type="body" idx="1"/>
          </p:nvPr>
        </p:nvSpPr>
        <p:spPr>
          <a:xfrm>
            <a:off x="360003" y="1349999"/>
            <a:ext cx="8406469" cy="345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60000" y="266158"/>
            <a:ext cx="936000" cy="204272"/>
          </a:xfrm>
          <a:prstGeom prst="rect">
            <a:avLst/>
          </a:prstGeom>
        </p:spPr>
        <p:txBody>
          <a:bodyPr vert="horz" lIns="0" tIns="0" rIns="0" bIns="0" rtlCol="0" anchor="b" anchorCtr="0"/>
          <a:lstStyle>
            <a:lvl1pPr algn="l">
              <a:defRPr sz="945">
                <a:solidFill>
                  <a:srgbClr val="1C1C1C"/>
                </a:solidFill>
                <a:latin typeface="Georgia"/>
                <a:cs typeface="Georgia"/>
              </a:defRPr>
            </a:lvl1pPr>
          </a:lstStyle>
          <a:p>
            <a:r>
              <a:rPr lang="en-US"/>
              <a:t>04.05.20</a:t>
            </a:r>
          </a:p>
        </p:txBody>
      </p:sp>
      <p:sp>
        <p:nvSpPr>
          <p:cNvPr id="5" name="Footer Placeholder 4"/>
          <p:cNvSpPr>
            <a:spLocks noGrp="1"/>
          </p:cNvSpPr>
          <p:nvPr>
            <p:ph type="ftr" sz="quarter" idx="3"/>
          </p:nvPr>
        </p:nvSpPr>
        <p:spPr>
          <a:xfrm>
            <a:off x="1368000" y="266158"/>
            <a:ext cx="5808600" cy="204272"/>
          </a:xfrm>
          <a:prstGeom prst="rect">
            <a:avLst/>
          </a:prstGeom>
        </p:spPr>
        <p:txBody>
          <a:bodyPr vert="horz" lIns="0" tIns="0" rIns="0" bIns="0" rtlCol="0" anchor="b" anchorCtr="0"/>
          <a:lstStyle>
            <a:lvl1pPr algn="l">
              <a:defRPr sz="945">
                <a:solidFill>
                  <a:schemeClr val="tx1"/>
                </a:solidFill>
                <a:latin typeface="Georgia"/>
                <a:cs typeface="Georgia"/>
              </a:defRPr>
            </a:lvl1pPr>
          </a:lstStyle>
          <a:p>
            <a:r>
              <a:rPr lang="en-GB"/>
              <a:t>COVID risk in care homes - sprint 1 update</a:t>
            </a:r>
            <a:endParaRPr lang="en-US"/>
          </a:p>
        </p:txBody>
      </p:sp>
      <p:sp>
        <p:nvSpPr>
          <p:cNvPr id="6" name="Slide Number Placeholder 5"/>
          <p:cNvSpPr>
            <a:spLocks noGrp="1"/>
          </p:cNvSpPr>
          <p:nvPr>
            <p:ph type="sldNum" sz="quarter" idx="4"/>
          </p:nvPr>
        </p:nvSpPr>
        <p:spPr>
          <a:xfrm>
            <a:off x="6553200" y="4866906"/>
            <a:ext cx="2213268" cy="174201"/>
          </a:xfrm>
          <a:prstGeom prst="rect">
            <a:avLst/>
          </a:prstGeom>
        </p:spPr>
        <p:txBody>
          <a:bodyPr vert="horz" lIns="0" tIns="0" rIns="0" bIns="0" rtlCol="0" anchor="ctr"/>
          <a:lstStyle>
            <a:lvl1pPr algn="r">
              <a:defRPr sz="990">
                <a:solidFill>
                  <a:schemeClr val="tx1">
                    <a:tint val="75000"/>
                  </a:schemeClr>
                </a:solidFill>
                <a:latin typeface="Georgia"/>
                <a:cs typeface="Georgia"/>
              </a:defRPr>
            </a:lvl1pPr>
          </a:lstStyle>
          <a:p>
            <a:fld id="{4B096CFE-13EB-9C46-AD64-3E2A74317CB2}" type="slidenum">
              <a:rPr lang="en-US"/>
              <a:pPr/>
              <a:t>‹#›</a:t>
            </a:fld>
            <a:endParaRPr lang="en-US"/>
          </a:p>
        </p:txBody>
      </p:sp>
    </p:spTree>
    <p:extLst>
      <p:ext uri="{BB962C8B-B14F-4D97-AF65-F5344CB8AC3E}">
        <p14:creationId xmlns:p14="http://schemas.microsoft.com/office/powerpoint/2010/main" val="32571885"/>
      </p:ext>
    </p:extLst>
  </p:cSld>
  <p:clrMap bg1="lt1" tx1="dk1" bg2="lt2" tx2="dk2" accent1="accent1" accent2="accent2" accent3="accent3" accent4="accent4" accent5="accent5" accent6="accent6" hlink="hlink" folHlink="folHlink"/>
  <p:sldLayoutIdLst>
    <p:sldLayoutId id="2147483666" r:id="rId1"/>
    <p:sldLayoutId id="2147483655" r:id="rId2"/>
    <p:sldLayoutId id="2147483650" r:id="rId3"/>
    <p:sldLayoutId id="2147483685" r:id="rId4"/>
    <p:sldLayoutId id="2147483651" r:id="rId5"/>
    <p:sldLayoutId id="2147483657" r:id="rId6"/>
    <p:sldLayoutId id="2147483654" r:id="rId7"/>
    <p:sldLayoutId id="2147483661" r:id="rId8"/>
    <p:sldLayoutId id="2147483687" r:id="rId9"/>
    <p:sldLayoutId id="2147483662" r:id="rId10"/>
    <p:sldLayoutId id="2147483663" r:id="rId11"/>
    <p:sldLayoutId id="2147483665" r:id="rId12"/>
    <p:sldLayoutId id="2147483700" r:id="rId13"/>
  </p:sldLayoutIdLst>
  <mc:AlternateContent xmlns:mc="http://schemas.openxmlformats.org/markup-compatibility/2006" xmlns:p14="http://schemas.microsoft.com/office/powerpoint/2010/main">
    <mc:Choice Requires="p14">
      <p:transition spd="slow" p14:dur="11250"/>
    </mc:Choice>
    <mc:Fallback xmlns="">
      <p:transition spd="slow"/>
    </mc:Fallback>
  </mc:AlternateContent>
  <p:hf sldNum="0" hdr="0"/>
  <p:txStyles>
    <p:titleStyle>
      <a:lvl1pPr algn="l" defTabSz="411480" rtl="0" eaLnBrk="1" latinLnBrk="0" hangingPunct="1">
        <a:spcBef>
          <a:spcPct val="0"/>
        </a:spcBef>
        <a:buNone/>
        <a:defRPr sz="3060" b="0" i="0" kern="1200">
          <a:solidFill>
            <a:schemeClr val="tx1"/>
          </a:solidFill>
          <a:latin typeface="Georgia"/>
          <a:ea typeface="+mj-ea"/>
          <a:cs typeface="Georgia"/>
        </a:defRPr>
      </a:lvl1pPr>
    </p:titleStyle>
    <p:bodyStyle>
      <a:lvl1pPr marL="0" indent="0" algn="l" defTabSz="411480" rtl="0" eaLnBrk="1" latinLnBrk="0" hangingPunct="1">
        <a:spcBef>
          <a:spcPts val="900"/>
        </a:spcBef>
        <a:spcAft>
          <a:spcPts val="0"/>
        </a:spcAft>
        <a:buFont typeface="Arial"/>
        <a:buNone/>
        <a:defRPr sz="1800" kern="1200">
          <a:solidFill>
            <a:schemeClr val="tx1"/>
          </a:solidFill>
          <a:latin typeface="+mn-lt"/>
          <a:ea typeface="+mn-ea"/>
          <a:cs typeface="+mn-cs"/>
        </a:defRPr>
      </a:lvl1pPr>
      <a:lvl2pPr marL="0" indent="0" algn="l" defTabSz="411480" rtl="0" eaLnBrk="1" latinLnBrk="0" hangingPunct="1">
        <a:spcBef>
          <a:spcPts val="900"/>
        </a:spcBef>
        <a:spcAft>
          <a:spcPts val="0"/>
        </a:spcAft>
        <a:buFont typeface="Arial"/>
        <a:buNone/>
        <a:defRPr sz="1800" b="1" kern="1200">
          <a:solidFill>
            <a:srgbClr val="E30514"/>
          </a:solidFill>
          <a:latin typeface="+mn-lt"/>
          <a:ea typeface="+mn-ea"/>
          <a:cs typeface="+mn-cs"/>
        </a:defRPr>
      </a:lvl2pPr>
      <a:lvl3pPr marL="259200" indent="-259200" algn="l" defTabSz="411480" rtl="0" eaLnBrk="1" latinLnBrk="0" hangingPunct="1">
        <a:spcBef>
          <a:spcPts val="900"/>
        </a:spcBef>
        <a:spcAft>
          <a:spcPts val="0"/>
        </a:spcAft>
        <a:buSzPct val="120000"/>
        <a:buFont typeface="Arial" panose="020B0604020202020204" pitchFamily="34" charset="0"/>
        <a:buChar char="•"/>
        <a:defRPr sz="1800" kern="1200">
          <a:solidFill>
            <a:schemeClr val="tx1"/>
          </a:solidFill>
          <a:latin typeface="+mn-lt"/>
          <a:ea typeface="+mn-ea"/>
          <a:cs typeface="+mn-cs"/>
        </a:defRPr>
      </a:lvl3pPr>
      <a:lvl4pPr marL="1036800" indent="-259200" algn="l" defTabSz="411480" rtl="0" eaLnBrk="1" latinLnBrk="0" hangingPunct="1">
        <a:spcBef>
          <a:spcPts val="0"/>
        </a:spcBef>
        <a:spcAft>
          <a:spcPts val="450"/>
        </a:spcAft>
        <a:buSzPct val="120000"/>
        <a:buFont typeface="Arial" panose="020B0604020202020204" pitchFamily="34" charset="0"/>
        <a:buChar char="•"/>
        <a:defRPr sz="1800" kern="1200">
          <a:solidFill>
            <a:schemeClr val="tx1"/>
          </a:solidFill>
          <a:latin typeface="+mn-lt"/>
          <a:ea typeface="+mn-ea"/>
          <a:cs typeface="+mn-cs"/>
        </a:defRPr>
      </a:lvl4pPr>
      <a:lvl5pPr marL="1749600" indent="-259200" algn="l" defTabSz="411480" rtl="0" eaLnBrk="1" latinLnBrk="0" hangingPunct="1">
        <a:spcBef>
          <a:spcPts val="0"/>
        </a:spcBef>
        <a:spcAft>
          <a:spcPts val="900"/>
        </a:spcAft>
        <a:buFont typeface="Arial" panose="020B0604020202020204" pitchFamily="34" charset="0"/>
        <a:buChar char="−"/>
        <a:tabLst/>
        <a:defRPr sz="1800" kern="1200">
          <a:solidFill>
            <a:schemeClr val="tx1"/>
          </a:solidFill>
          <a:latin typeface="+mn-lt"/>
          <a:ea typeface="+mn-ea"/>
          <a:cs typeface="+mn-cs"/>
        </a:defRPr>
      </a:lvl5pPr>
      <a:lvl6pPr marL="259200" indent="-259200" algn="l" defTabSz="411480" rtl="0" eaLnBrk="1" latinLnBrk="0" hangingPunct="1">
        <a:spcBef>
          <a:spcPts val="450"/>
        </a:spcBef>
        <a:buFont typeface="Wingdings" charset="2"/>
        <a:buAutoNum type="arabicPlain"/>
        <a:defRPr sz="2160" kern="1200">
          <a:solidFill>
            <a:schemeClr val="tx1"/>
          </a:solidFill>
          <a:latin typeface="+mn-lt"/>
          <a:ea typeface="+mn-ea"/>
          <a:cs typeface="+mn-cs"/>
        </a:defRPr>
      </a:lvl6pPr>
      <a:lvl7pPr marL="0" indent="0" algn="l" defTabSz="411480" rtl="0" eaLnBrk="1" latinLnBrk="0" hangingPunct="1">
        <a:spcBef>
          <a:spcPts val="450"/>
        </a:spcBef>
        <a:buFont typeface="Arial"/>
        <a:buNone/>
        <a:defRPr sz="1620" kern="1200">
          <a:solidFill>
            <a:schemeClr val="tx1"/>
          </a:solidFill>
          <a:latin typeface="+mn-lt"/>
          <a:ea typeface="+mn-ea"/>
          <a:cs typeface="+mn-cs"/>
        </a:defRPr>
      </a:lvl7pPr>
      <a:lvl8pPr marL="0" indent="0" algn="l" defTabSz="411480" rtl="0" eaLnBrk="1" latinLnBrk="0" hangingPunct="1">
        <a:spcBef>
          <a:spcPts val="450"/>
        </a:spcBef>
        <a:buFont typeface="Arial"/>
        <a:buNone/>
        <a:defRPr sz="1620" b="1" kern="1200">
          <a:solidFill>
            <a:schemeClr val="tx1"/>
          </a:solidFill>
          <a:latin typeface="+mn-lt"/>
          <a:ea typeface="+mn-ea"/>
          <a:cs typeface="+mn-cs"/>
        </a:defRPr>
      </a:lvl8pPr>
      <a:lvl9pPr marL="259200" indent="-259200" algn="l" defTabSz="411480" rtl="0" eaLnBrk="1" latinLnBrk="0" hangingPunct="1">
        <a:spcBef>
          <a:spcPts val="450"/>
        </a:spcBef>
        <a:buFont typeface="Arial"/>
        <a:buChar char="•"/>
        <a:defRPr sz="1620" kern="1200">
          <a:solidFill>
            <a:schemeClr val="tx1"/>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3.xml"/><Relationship Id="rId4" Type="http://schemas.openxmlformats.org/officeDocument/2006/relationships/image" Target="../media/image11.tiff"/></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6.tiff"/><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22399-FB53-4097-9B57-B9E6FF6F41B1}"/>
              </a:ext>
            </a:extLst>
          </p:cNvPr>
          <p:cNvSpPr>
            <a:spLocks noGrp="1"/>
          </p:cNvSpPr>
          <p:nvPr>
            <p:ph type="ctrTitle"/>
          </p:nvPr>
        </p:nvSpPr>
        <p:spPr>
          <a:xfrm>
            <a:off x="1368000" y="1413204"/>
            <a:ext cx="7398468" cy="984885"/>
          </a:xfrm>
        </p:spPr>
        <p:txBody>
          <a:bodyPr/>
          <a:lstStyle/>
          <a:p>
            <a:r>
              <a:rPr lang="en-GB" sz="3200" dirty="0"/>
              <a:t>The role of data in the future of healthcare</a:t>
            </a:r>
            <a:endParaRPr lang="en-GB" dirty="0"/>
          </a:p>
        </p:txBody>
      </p:sp>
      <p:sp>
        <p:nvSpPr>
          <p:cNvPr id="3" name="Content Placeholder 2">
            <a:extLst>
              <a:ext uri="{FF2B5EF4-FFF2-40B4-BE49-F238E27FC236}">
                <a16:creationId xmlns:a16="http://schemas.microsoft.com/office/drawing/2014/main" id="{8746A297-CCD6-4D5A-9FEA-D8EBD2825F37}"/>
              </a:ext>
            </a:extLst>
          </p:cNvPr>
          <p:cNvSpPr>
            <a:spLocks noGrp="1"/>
          </p:cNvSpPr>
          <p:nvPr>
            <p:ph type="subTitle" idx="1"/>
          </p:nvPr>
        </p:nvSpPr>
        <p:spPr>
          <a:xfrm>
            <a:off x="1368000" y="2532093"/>
            <a:ext cx="7398468" cy="481950"/>
          </a:xfrm>
        </p:spPr>
        <p:txBody>
          <a:bodyPr vert="horz" lIns="0" tIns="0" rIns="0" bIns="0" rtlCol="0" anchor="t">
            <a:noAutofit/>
          </a:bodyPr>
          <a:lstStyle/>
          <a:p>
            <a:r>
              <a:rPr lang="en-GB" dirty="0">
                <a:latin typeface="Arial"/>
                <a:cs typeface="Arial"/>
              </a:rPr>
              <a:t>Adam Steventon</a:t>
            </a:r>
          </a:p>
        </p:txBody>
      </p:sp>
      <p:sp>
        <p:nvSpPr>
          <p:cNvPr id="4" name="Content Placeholder 3">
            <a:extLst>
              <a:ext uri="{FF2B5EF4-FFF2-40B4-BE49-F238E27FC236}">
                <a16:creationId xmlns:a16="http://schemas.microsoft.com/office/drawing/2014/main" id="{A845EFD7-3D26-4A14-8995-C7490D59646E}"/>
              </a:ext>
            </a:extLst>
          </p:cNvPr>
          <p:cNvSpPr>
            <a:spLocks noGrp="1"/>
          </p:cNvSpPr>
          <p:nvPr>
            <p:ph type="body" sz="quarter" idx="11"/>
          </p:nvPr>
        </p:nvSpPr>
        <p:spPr>
          <a:xfrm>
            <a:off x="1368426" y="3030256"/>
            <a:ext cx="7398043" cy="406400"/>
          </a:xfrm>
        </p:spPr>
        <p:txBody>
          <a:bodyPr vert="horz" lIns="0" tIns="0" rIns="0" bIns="0" rtlCol="0" anchor="t">
            <a:noAutofit/>
          </a:bodyPr>
          <a:lstStyle/>
          <a:p>
            <a:r>
              <a:rPr lang="en-GB" dirty="0"/>
              <a:t>NHS R Community</a:t>
            </a:r>
          </a:p>
          <a:p>
            <a:r>
              <a:rPr lang="en-GB" dirty="0">
                <a:cs typeface="Arial"/>
              </a:rPr>
              <a:t>9 November 2020</a:t>
            </a:r>
            <a:endParaRPr lang="en-GB" dirty="0"/>
          </a:p>
        </p:txBody>
      </p:sp>
    </p:spTree>
    <p:extLst>
      <p:ext uri="{BB962C8B-B14F-4D97-AF65-F5344CB8AC3E}">
        <p14:creationId xmlns:p14="http://schemas.microsoft.com/office/powerpoint/2010/main" val="185185242"/>
      </p:ext>
    </p:extLst>
  </p:cSld>
  <p:clrMapOvr>
    <a:masterClrMapping/>
  </p:clrMapOvr>
  <mc:AlternateContent xmlns:mc="http://schemas.openxmlformats.org/markup-compatibility/2006" xmlns:p14="http://schemas.microsoft.com/office/powerpoint/2010/main">
    <mc:Choice Requires="p14">
      <p:transition spd="slow" p14:dur="11250" advTm="907"/>
    </mc:Choice>
    <mc:Fallback xmlns="">
      <p:transition spd="slow" advTm="90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3FDC135-E226-994F-8094-4AAC6A05A197}"/>
              </a:ext>
            </a:extLst>
          </p:cNvPr>
          <p:cNvSpPr txBox="1"/>
          <p:nvPr/>
        </p:nvSpPr>
        <p:spPr>
          <a:xfrm>
            <a:off x="168442" y="-810126"/>
            <a:ext cx="0" cy="0"/>
          </a:xfrm>
          <a:prstGeom prst="rect">
            <a:avLst/>
          </a:prstGeom>
          <a:solidFill>
            <a:srgbClr val="A6D7D3"/>
          </a:solidFill>
        </p:spPr>
        <p:txBody>
          <a:bodyPr wrap="none" rtlCol="0">
            <a:noAutofit/>
          </a:bodyPr>
          <a:lstStyle/>
          <a:p>
            <a:pPr defTabSz="457189"/>
            <a:endParaRPr lang="en-US" sz="1400">
              <a:solidFill>
                <a:srgbClr val="FFFFFF"/>
              </a:solidFill>
              <a:latin typeface="Georgia"/>
            </a:endParaRPr>
          </a:p>
        </p:txBody>
      </p:sp>
      <p:sp>
        <p:nvSpPr>
          <p:cNvPr id="13" name="TextBox 12">
            <a:extLst>
              <a:ext uri="{FF2B5EF4-FFF2-40B4-BE49-F238E27FC236}">
                <a16:creationId xmlns:a16="http://schemas.microsoft.com/office/drawing/2014/main" id="{2A8782DB-C93D-9E49-A2D3-5594669BD7C5}"/>
              </a:ext>
            </a:extLst>
          </p:cNvPr>
          <p:cNvSpPr txBox="1"/>
          <p:nvPr/>
        </p:nvSpPr>
        <p:spPr>
          <a:xfrm>
            <a:off x="5301916" y="5839326"/>
            <a:ext cx="0" cy="0"/>
          </a:xfrm>
          <a:prstGeom prst="rect">
            <a:avLst/>
          </a:prstGeom>
          <a:solidFill>
            <a:srgbClr val="A6D7D3"/>
          </a:solidFill>
        </p:spPr>
        <p:txBody>
          <a:bodyPr wrap="none" rtlCol="0">
            <a:noAutofit/>
          </a:bodyPr>
          <a:lstStyle/>
          <a:p>
            <a:pPr defTabSz="457189"/>
            <a:endParaRPr lang="en-US" sz="1400">
              <a:solidFill>
                <a:srgbClr val="FFFFFF"/>
              </a:solidFill>
              <a:latin typeface="Georgia"/>
            </a:endParaRPr>
          </a:p>
        </p:txBody>
      </p:sp>
      <p:sp>
        <p:nvSpPr>
          <p:cNvPr id="10" name="Snip Same-side Corner of Rectangle 9">
            <a:extLst>
              <a:ext uri="{FF2B5EF4-FFF2-40B4-BE49-F238E27FC236}">
                <a16:creationId xmlns:a16="http://schemas.microsoft.com/office/drawing/2014/main" id="{D792F559-D9A3-2042-BC60-84927481F850}"/>
              </a:ext>
            </a:extLst>
          </p:cNvPr>
          <p:cNvSpPr/>
          <p:nvPr/>
        </p:nvSpPr>
        <p:spPr>
          <a:xfrm>
            <a:off x="375387" y="1427351"/>
            <a:ext cx="1127234" cy="2481467"/>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create innovations in data analytics</a:t>
            </a:r>
          </a:p>
        </p:txBody>
      </p:sp>
      <p:sp>
        <p:nvSpPr>
          <p:cNvPr id="14" name="Snip Same-side Corner of Rectangle 13">
            <a:extLst>
              <a:ext uri="{FF2B5EF4-FFF2-40B4-BE49-F238E27FC236}">
                <a16:creationId xmlns:a16="http://schemas.microsoft.com/office/drawing/2014/main" id="{2F4BE950-388D-9540-A2EC-C7F1EB4B80E9}"/>
              </a:ext>
            </a:extLst>
          </p:cNvPr>
          <p:cNvSpPr/>
          <p:nvPr/>
        </p:nvSpPr>
        <p:spPr>
          <a:xfrm>
            <a:off x="4562373" y="1427356"/>
            <a:ext cx="1127234" cy="2481463"/>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build data analytics partnerships</a:t>
            </a:r>
          </a:p>
        </p:txBody>
      </p:sp>
      <p:sp>
        <p:nvSpPr>
          <p:cNvPr id="15" name="Snip Same-side Corner of Rectangle 14">
            <a:extLst>
              <a:ext uri="{FF2B5EF4-FFF2-40B4-BE49-F238E27FC236}">
                <a16:creationId xmlns:a16="http://schemas.microsoft.com/office/drawing/2014/main" id="{381E0487-165E-554D-A718-A2B9E15C12E0}"/>
              </a:ext>
            </a:extLst>
          </p:cNvPr>
          <p:cNvSpPr/>
          <p:nvPr/>
        </p:nvSpPr>
        <p:spPr>
          <a:xfrm>
            <a:off x="1771049" y="1427351"/>
            <a:ext cx="1127234" cy="2481465"/>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inform the national conversation about data and health </a:t>
            </a:r>
          </a:p>
        </p:txBody>
      </p:sp>
      <p:sp>
        <p:nvSpPr>
          <p:cNvPr id="16" name="Snip Same-side Corner of Rectangle 15">
            <a:extLst>
              <a:ext uri="{FF2B5EF4-FFF2-40B4-BE49-F238E27FC236}">
                <a16:creationId xmlns:a16="http://schemas.microsoft.com/office/drawing/2014/main" id="{CAA012C8-95A2-8D43-8B78-31ACDF50012D}"/>
              </a:ext>
            </a:extLst>
          </p:cNvPr>
          <p:cNvSpPr/>
          <p:nvPr/>
        </p:nvSpPr>
        <p:spPr>
          <a:xfrm>
            <a:off x="3166711" y="1427353"/>
            <a:ext cx="1127234" cy="2481464"/>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support better data analytics across health &amp; social care</a:t>
            </a:r>
          </a:p>
        </p:txBody>
      </p:sp>
      <p:sp>
        <p:nvSpPr>
          <p:cNvPr id="17" name="Snip Same-side Corner of Rectangle 16">
            <a:extLst>
              <a:ext uri="{FF2B5EF4-FFF2-40B4-BE49-F238E27FC236}">
                <a16:creationId xmlns:a16="http://schemas.microsoft.com/office/drawing/2014/main" id="{6EA44A55-27F4-6C46-8496-E4FB3E6126BA}"/>
              </a:ext>
            </a:extLst>
          </p:cNvPr>
          <p:cNvSpPr/>
          <p:nvPr/>
        </p:nvSpPr>
        <p:spPr>
          <a:xfrm>
            <a:off x="5958035" y="1427351"/>
            <a:ext cx="1127234" cy="2481468"/>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support better data analytics across Health Foundation </a:t>
            </a:r>
          </a:p>
        </p:txBody>
      </p:sp>
      <p:sp>
        <p:nvSpPr>
          <p:cNvPr id="18" name="Rectangle 17">
            <a:extLst>
              <a:ext uri="{FF2B5EF4-FFF2-40B4-BE49-F238E27FC236}">
                <a16:creationId xmlns:a16="http://schemas.microsoft.com/office/drawing/2014/main" id="{7533BF99-C566-E74A-A6A4-9DE79DECABFB}"/>
              </a:ext>
            </a:extLst>
          </p:cNvPr>
          <p:cNvSpPr/>
          <p:nvPr/>
        </p:nvSpPr>
        <p:spPr>
          <a:xfrm>
            <a:off x="296840" y="4173236"/>
            <a:ext cx="1284327" cy="954107"/>
          </a:xfrm>
          <a:prstGeom prst="rect">
            <a:avLst/>
          </a:prstGeom>
        </p:spPr>
        <p:txBody>
          <a:bodyPr wrap="square">
            <a:spAutoFit/>
          </a:bodyPr>
          <a:lstStyle/>
          <a:p>
            <a:pPr marL="171446" indent="-171446" defTabSz="457189">
              <a:buFont typeface="Arial" panose="020B0604020202020204" pitchFamily="34" charset="0"/>
              <a:buChar char="•"/>
            </a:pPr>
            <a:r>
              <a:rPr lang="en-GB" sz="800">
                <a:solidFill>
                  <a:srgbClr val="1C1C1C"/>
                </a:solidFill>
                <a:latin typeface="Arial"/>
              </a:rPr>
              <a:t>Influencing practice and policy</a:t>
            </a:r>
          </a:p>
          <a:p>
            <a:pPr marL="171446" indent="-171446" defTabSz="457189">
              <a:buFont typeface="Arial" panose="020B0604020202020204" pitchFamily="34" charset="0"/>
              <a:buChar char="•"/>
            </a:pPr>
            <a:r>
              <a:rPr lang="en-GB" sz="800">
                <a:solidFill>
                  <a:srgbClr val="1C1C1C"/>
                </a:solidFill>
                <a:latin typeface="Arial"/>
              </a:rPr>
              <a:t>Demonstrating utility of novel analytics approaches</a:t>
            </a:r>
          </a:p>
          <a:p>
            <a:pPr marL="171446" indent="-171446" defTabSz="457189">
              <a:buFont typeface="Arial" panose="020B0604020202020204" pitchFamily="34" charset="0"/>
              <a:buChar char="•"/>
            </a:pPr>
            <a:r>
              <a:rPr lang="en-GB" sz="800">
                <a:solidFill>
                  <a:srgbClr val="1C1C1C"/>
                </a:solidFill>
                <a:latin typeface="Arial"/>
              </a:rPr>
              <a:t>Create tools that are widely used</a:t>
            </a:r>
          </a:p>
        </p:txBody>
      </p:sp>
      <p:sp>
        <p:nvSpPr>
          <p:cNvPr id="19" name="Rectangle 18">
            <a:extLst>
              <a:ext uri="{FF2B5EF4-FFF2-40B4-BE49-F238E27FC236}">
                <a16:creationId xmlns:a16="http://schemas.microsoft.com/office/drawing/2014/main" id="{DE11EF88-8A3B-1442-A6FC-C901983EAD4A}"/>
              </a:ext>
            </a:extLst>
          </p:cNvPr>
          <p:cNvSpPr/>
          <p:nvPr/>
        </p:nvSpPr>
        <p:spPr>
          <a:xfrm>
            <a:off x="1708000" y="4169230"/>
            <a:ext cx="1127234" cy="584775"/>
          </a:xfrm>
          <a:prstGeom prst="rect">
            <a:avLst/>
          </a:prstGeom>
        </p:spPr>
        <p:txBody>
          <a:bodyPr wrap="square">
            <a:spAutoFit/>
          </a:bodyPr>
          <a:lstStyle/>
          <a:p>
            <a:pPr marL="171446" indent="-171446" defTabSz="457189">
              <a:buFont typeface="Arial" panose="020B0604020202020204" pitchFamily="34" charset="0"/>
              <a:buChar char="•"/>
            </a:pPr>
            <a:r>
              <a:rPr lang="en-GB" sz="800" dirty="0">
                <a:solidFill>
                  <a:srgbClr val="1C1C1C"/>
                </a:solidFill>
                <a:latin typeface="Arial"/>
              </a:rPr>
              <a:t>Influencing data and technology policy</a:t>
            </a:r>
          </a:p>
          <a:p>
            <a:pPr defTabSz="457189"/>
            <a:endParaRPr lang="en-GB" sz="800" dirty="0">
              <a:solidFill>
                <a:srgbClr val="1C1C1C"/>
              </a:solidFill>
              <a:latin typeface="Arial"/>
            </a:endParaRPr>
          </a:p>
        </p:txBody>
      </p:sp>
      <p:sp>
        <p:nvSpPr>
          <p:cNvPr id="20" name="Rectangle 19">
            <a:extLst>
              <a:ext uri="{FF2B5EF4-FFF2-40B4-BE49-F238E27FC236}">
                <a16:creationId xmlns:a16="http://schemas.microsoft.com/office/drawing/2014/main" id="{DA95BC7F-02E5-E84F-84A3-42202A2BADFD}"/>
              </a:ext>
            </a:extLst>
          </p:cNvPr>
          <p:cNvSpPr/>
          <p:nvPr/>
        </p:nvSpPr>
        <p:spPr>
          <a:xfrm>
            <a:off x="3133140" y="4169230"/>
            <a:ext cx="1395662" cy="830997"/>
          </a:xfrm>
          <a:prstGeom prst="rect">
            <a:avLst/>
          </a:prstGeom>
        </p:spPr>
        <p:txBody>
          <a:bodyPr wrap="square">
            <a:spAutoFit/>
          </a:bodyPr>
          <a:lstStyle/>
          <a:p>
            <a:pPr marL="171446" indent="-171446" defTabSz="457189">
              <a:buFont typeface="Arial" panose="020B0604020202020204" pitchFamily="34" charset="0"/>
              <a:buChar char="•"/>
            </a:pPr>
            <a:r>
              <a:rPr lang="en-GB" sz="800" dirty="0">
                <a:solidFill>
                  <a:srgbClr val="1C1C1C"/>
                </a:solidFill>
                <a:latin typeface="Arial"/>
              </a:rPr>
              <a:t>Supporting analytical community</a:t>
            </a:r>
          </a:p>
          <a:p>
            <a:pPr marL="171446" indent="-171446" defTabSz="457189">
              <a:buFont typeface="Arial" panose="020B0604020202020204" pitchFamily="34" charset="0"/>
              <a:buChar char="•"/>
            </a:pPr>
            <a:r>
              <a:rPr lang="en-GB" sz="800" dirty="0">
                <a:solidFill>
                  <a:srgbClr val="1C1C1C"/>
                </a:solidFill>
                <a:latin typeface="Arial"/>
              </a:rPr>
              <a:t>Demonstrating how data can be used to improve care</a:t>
            </a:r>
          </a:p>
          <a:p>
            <a:pPr marL="171446" indent="-171446" defTabSz="457189">
              <a:buFont typeface="Arial" panose="020B0604020202020204" pitchFamily="34" charset="0"/>
              <a:buChar char="•"/>
            </a:pPr>
            <a:endParaRPr lang="en-GB" sz="800" dirty="0">
              <a:solidFill>
                <a:srgbClr val="1C1C1C"/>
              </a:solidFill>
              <a:latin typeface="Arial"/>
            </a:endParaRPr>
          </a:p>
        </p:txBody>
      </p:sp>
      <p:sp>
        <p:nvSpPr>
          <p:cNvPr id="21" name="Rectangle 20">
            <a:extLst>
              <a:ext uri="{FF2B5EF4-FFF2-40B4-BE49-F238E27FC236}">
                <a16:creationId xmlns:a16="http://schemas.microsoft.com/office/drawing/2014/main" id="{2E04EF28-57EA-4143-ACA2-FEEACE4C262C}"/>
              </a:ext>
            </a:extLst>
          </p:cNvPr>
          <p:cNvSpPr/>
          <p:nvPr/>
        </p:nvSpPr>
        <p:spPr>
          <a:xfrm>
            <a:off x="4490083" y="4173235"/>
            <a:ext cx="1301426" cy="1077218"/>
          </a:xfrm>
          <a:prstGeom prst="rect">
            <a:avLst/>
          </a:prstGeom>
        </p:spPr>
        <p:txBody>
          <a:bodyPr wrap="square">
            <a:spAutoFit/>
          </a:bodyPr>
          <a:lstStyle/>
          <a:p>
            <a:pPr marL="171446" indent="-171446" defTabSz="457189">
              <a:buFont typeface="Arial" panose="020B0604020202020204" pitchFamily="34" charset="0"/>
              <a:buChar char="•"/>
            </a:pPr>
            <a:r>
              <a:rPr lang="en-GB" sz="800">
                <a:solidFill>
                  <a:srgbClr val="1C1C1C"/>
                </a:solidFill>
                <a:latin typeface="Arial"/>
              </a:rPr>
              <a:t>Tackling significant national issues in the use of health data through higher risk projects</a:t>
            </a:r>
          </a:p>
          <a:p>
            <a:pPr marL="171446" indent="-171446" defTabSz="457189">
              <a:buFont typeface="Arial" panose="020B0604020202020204" pitchFamily="34" charset="0"/>
              <a:buChar char="•"/>
            </a:pPr>
            <a:endParaRPr lang="en-GB" sz="800">
              <a:solidFill>
                <a:srgbClr val="1C1C1C"/>
              </a:solidFill>
              <a:latin typeface="Arial"/>
            </a:endParaRPr>
          </a:p>
          <a:p>
            <a:pPr marL="171446" indent="-171446" defTabSz="457189">
              <a:buFont typeface="Arial" panose="020B0604020202020204" pitchFamily="34" charset="0"/>
              <a:buChar char="•"/>
            </a:pPr>
            <a:endParaRPr lang="en-GB" sz="800">
              <a:solidFill>
                <a:srgbClr val="1C1C1C"/>
              </a:solidFill>
              <a:latin typeface="Arial"/>
            </a:endParaRPr>
          </a:p>
          <a:p>
            <a:pPr marL="171446" indent="-171446" defTabSz="457189">
              <a:buFont typeface="Arial" panose="020B0604020202020204" pitchFamily="34" charset="0"/>
              <a:buChar char="•"/>
            </a:pPr>
            <a:endParaRPr lang="en-GB" sz="800">
              <a:solidFill>
                <a:srgbClr val="1C1C1C"/>
              </a:solidFill>
              <a:latin typeface="Arial"/>
            </a:endParaRPr>
          </a:p>
        </p:txBody>
      </p:sp>
      <p:sp>
        <p:nvSpPr>
          <p:cNvPr id="22" name="Rectangle 21">
            <a:extLst>
              <a:ext uri="{FF2B5EF4-FFF2-40B4-BE49-F238E27FC236}">
                <a16:creationId xmlns:a16="http://schemas.microsoft.com/office/drawing/2014/main" id="{8376ED01-2E1F-D644-B64E-1EF027719A1F}"/>
              </a:ext>
            </a:extLst>
          </p:cNvPr>
          <p:cNvSpPr/>
          <p:nvPr/>
        </p:nvSpPr>
        <p:spPr>
          <a:xfrm>
            <a:off x="5898915" y="4164574"/>
            <a:ext cx="1301426" cy="1077218"/>
          </a:xfrm>
          <a:prstGeom prst="rect">
            <a:avLst/>
          </a:prstGeom>
        </p:spPr>
        <p:txBody>
          <a:bodyPr wrap="square">
            <a:spAutoFit/>
          </a:bodyPr>
          <a:lstStyle/>
          <a:p>
            <a:pPr marL="171446" indent="-171446" defTabSz="457189">
              <a:buFont typeface="Arial" panose="020B0604020202020204" pitchFamily="34" charset="0"/>
              <a:buChar char="•"/>
            </a:pPr>
            <a:r>
              <a:rPr lang="en-GB" sz="800">
                <a:solidFill>
                  <a:srgbClr val="1C1C1C"/>
                </a:solidFill>
                <a:latin typeface="Arial"/>
              </a:rPr>
              <a:t>Analytics teams across HF have data, technology, tools and skills they need</a:t>
            </a:r>
          </a:p>
          <a:p>
            <a:pPr marL="171446" indent="-171446" defTabSz="457189">
              <a:buFont typeface="Arial" panose="020B0604020202020204" pitchFamily="34" charset="0"/>
              <a:buChar char="•"/>
            </a:pPr>
            <a:endParaRPr lang="en-GB" sz="800">
              <a:solidFill>
                <a:srgbClr val="1C1C1C"/>
              </a:solidFill>
              <a:latin typeface="Arial"/>
            </a:endParaRPr>
          </a:p>
          <a:p>
            <a:pPr marL="171446" indent="-171446" defTabSz="457189">
              <a:buFont typeface="Arial" panose="020B0604020202020204" pitchFamily="34" charset="0"/>
              <a:buChar char="•"/>
            </a:pPr>
            <a:endParaRPr lang="en-GB" sz="800">
              <a:solidFill>
                <a:srgbClr val="1C1C1C"/>
              </a:solidFill>
              <a:latin typeface="Arial"/>
            </a:endParaRPr>
          </a:p>
          <a:p>
            <a:pPr marL="171446" indent="-171446" defTabSz="457189">
              <a:buFont typeface="Arial" panose="020B0604020202020204" pitchFamily="34" charset="0"/>
              <a:buChar char="•"/>
            </a:pPr>
            <a:endParaRPr lang="en-GB" sz="800">
              <a:solidFill>
                <a:srgbClr val="1C1C1C"/>
              </a:solidFill>
              <a:latin typeface="Arial"/>
            </a:endParaRPr>
          </a:p>
        </p:txBody>
      </p:sp>
      <p:sp>
        <p:nvSpPr>
          <p:cNvPr id="23" name="Rectangle 22">
            <a:extLst>
              <a:ext uri="{FF2B5EF4-FFF2-40B4-BE49-F238E27FC236}">
                <a16:creationId xmlns:a16="http://schemas.microsoft.com/office/drawing/2014/main" id="{95A795CA-AA09-E448-BA9D-77E9755177B4}"/>
              </a:ext>
            </a:extLst>
          </p:cNvPr>
          <p:cNvSpPr/>
          <p:nvPr/>
        </p:nvSpPr>
        <p:spPr>
          <a:xfrm>
            <a:off x="296841" y="3963031"/>
            <a:ext cx="1855373" cy="215444"/>
          </a:xfrm>
          <a:prstGeom prst="rect">
            <a:avLst/>
          </a:prstGeom>
        </p:spPr>
        <p:txBody>
          <a:bodyPr wrap="square">
            <a:spAutoFit/>
          </a:bodyPr>
          <a:lstStyle/>
          <a:p>
            <a:pPr defTabSz="457189"/>
            <a:r>
              <a:rPr lang="en-GB" sz="800" b="1">
                <a:solidFill>
                  <a:srgbClr val="1C1C1C"/>
                </a:solidFill>
                <a:latin typeface="Arial"/>
              </a:rPr>
              <a:t>Success means:</a:t>
            </a:r>
          </a:p>
        </p:txBody>
      </p:sp>
      <p:sp>
        <p:nvSpPr>
          <p:cNvPr id="24" name="Rectangle 23">
            <a:extLst>
              <a:ext uri="{FF2B5EF4-FFF2-40B4-BE49-F238E27FC236}">
                <a16:creationId xmlns:a16="http://schemas.microsoft.com/office/drawing/2014/main" id="{220E7B96-C6B5-FD4E-9C0B-299D262B84F7}"/>
              </a:ext>
            </a:extLst>
          </p:cNvPr>
          <p:cNvSpPr/>
          <p:nvPr/>
        </p:nvSpPr>
        <p:spPr>
          <a:xfrm>
            <a:off x="296839" y="1143095"/>
            <a:ext cx="1855373" cy="215444"/>
          </a:xfrm>
          <a:prstGeom prst="rect">
            <a:avLst/>
          </a:prstGeom>
        </p:spPr>
        <p:txBody>
          <a:bodyPr wrap="square">
            <a:spAutoFit/>
          </a:bodyPr>
          <a:lstStyle/>
          <a:p>
            <a:pPr defTabSz="457189"/>
            <a:r>
              <a:rPr lang="en-GB" sz="800" b="1">
                <a:solidFill>
                  <a:srgbClr val="1C1C1C"/>
                </a:solidFill>
                <a:latin typeface="Arial"/>
              </a:rPr>
              <a:t>Objectives:</a:t>
            </a:r>
          </a:p>
        </p:txBody>
      </p:sp>
      <p:sp>
        <p:nvSpPr>
          <p:cNvPr id="2" name="TextBox 1">
            <a:extLst>
              <a:ext uri="{FF2B5EF4-FFF2-40B4-BE49-F238E27FC236}">
                <a16:creationId xmlns:a16="http://schemas.microsoft.com/office/drawing/2014/main" id="{74B7677A-1F48-D149-817D-A5F0571C1992}"/>
              </a:ext>
            </a:extLst>
          </p:cNvPr>
          <p:cNvSpPr txBox="1"/>
          <p:nvPr/>
        </p:nvSpPr>
        <p:spPr>
          <a:xfrm>
            <a:off x="10147610" y="3070302"/>
            <a:ext cx="0" cy="0"/>
          </a:xfrm>
          <a:prstGeom prst="rect">
            <a:avLst/>
          </a:prstGeom>
          <a:solidFill>
            <a:srgbClr val="A6D7D3"/>
          </a:solidFill>
        </p:spPr>
        <p:txBody>
          <a:bodyPr wrap="none" rtlCol="0">
            <a:noAutofit/>
          </a:bodyPr>
          <a:lstStyle/>
          <a:p>
            <a:pPr defTabSz="457189"/>
            <a:endParaRPr lang="en-US" sz="1400">
              <a:solidFill>
                <a:srgbClr val="FFFFFF"/>
              </a:solidFill>
              <a:latin typeface="Georgia"/>
            </a:endParaRPr>
          </a:p>
        </p:txBody>
      </p:sp>
      <p:sp>
        <p:nvSpPr>
          <p:cNvPr id="36" name="Title 1">
            <a:extLst>
              <a:ext uri="{FF2B5EF4-FFF2-40B4-BE49-F238E27FC236}">
                <a16:creationId xmlns:a16="http://schemas.microsoft.com/office/drawing/2014/main" id="{683222F7-1286-4154-B9BD-BB6C99616CEC}"/>
              </a:ext>
            </a:extLst>
          </p:cNvPr>
          <p:cNvSpPr>
            <a:spLocks noGrp="1"/>
          </p:cNvSpPr>
          <p:nvPr>
            <p:ph type="title"/>
          </p:nvPr>
        </p:nvSpPr>
        <p:spPr>
          <a:xfrm>
            <a:off x="360003" y="621432"/>
            <a:ext cx="8406469" cy="553998"/>
          </a:xfrm>
        </p:spPr>
        <p:txBody>
          <a:bodyPr/>
          <a:lstStyle/>
          <a:p>
            <a:r>
              <a:rPr lang="en-GB" sz="1800"/>
              <a:t>Vision: Everybody’s health &amp; care benefits from analytics and data-driven technology</a:t>
            </a:r>
          </a:p>
        </p:txBody>
      </p:sp>
      <p:sp>
        <p:nvSpPr>
          <p:cNvPr id="3" name="Rectangle 2">
            <a:extLst>
              <a:ext uri="{FF2B5EF4-FFF2-40B4-BE49-F238E27FC236}">
                <a16:creationId xmlns:a16="http://schemas.microsoft.com/office/drawing/2014/main" id="{391FB238-C98F-2143-99E9-EB9FFDCDB5E6}"/>
              </a:ext>
            </a:extLst>
          </p:cNvPr>
          <p:cNvSpPr/>
          <p:nvPr/>
        </p:nvSpPr>
        <p:spPr>
          <a:xfrm>
            <a:off x="488274" y="2386778"/>
            <a:ext cx="964606" cy="554058"/>
          </a:xfrm>
          <a:prstGeom prst="rect">
            <a:avLst/>
          </a:prstGeom>
          <a:solidFill>
            <a:schemeClr val="accent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lstStyle/>
          <a:p>
            <a:pPr algn="l"/>
            <a:r>
              <a:rPr lang="en-US" sz="1200" dirty="0">
                <a:solidFill>
                  <a:schemeClr val="tx1"/>
                </a:solidFill>
                <a:latin typeface="Univers LT Std 65 Bold"/>
                <a:cs typeface="Univers LT Std 65 Bold"/>
              </a:rPr>
              <a:t>Networked Data Lab</a:t>
            </a:r>
          </a:p>
        </p:txBody>
      </p:sp>
      <p:sp>
        <p:nvSpPr>
          <p:cNvPr id="25" name="Rectangle 24">
            <a:extLst>
              <a:ext uri="{FF2B5EF4-FFF2-40B4-BE49-F238E27FC236}">
                <a16:creationId xmlns:a16="http://schemas.microsoft.com/office/drawing/2014/main" id="{66605455-3650-F845-9362-8C1EAC94FC20}"/>
              </a:ext>
            </a:extLst>
          </p:cNvPr>
          <p:cNvSpPr/>
          <p:nvPr/>
        </p:nvSpPr>
        <p:spPr>
          <a:xfrm>
            <a:off x="487213" y="3054628"/>
            <a:ext cx="964606" cy="554058"/>
          </a:xfrm>
          <a:prstGeom prst="rect">
            <a:avLst/>
          </a:prstGeom>
          <a:solidFill>
            <a:schemeClr val="accent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lstStyle/>
          <a:p>
            <a:pPr algn="l"/>
            <a:r>
              <a:rPr lang="en-US" sz="1100" dirty="0">
                <a:solidFill>
                  <a:schemeClr val="tx1"/>
                </a:solidFill>
                <a:latin typeface="Univers LT Std 65 Bold"/>
                <a:cs typeface="Univers LT Std 65 Bold"/>
              </a:rPr>
              <a:t>Improvement Analytics Unit</a:t>
            </a:r>
          </a:p>
        </p:txBody>
      </p:sp>
      <p:sp>
        <p:nvSpPr>
          <p:cNvPr id="26" name="Rectangle 25">
            <a:extLst>
              <a:ext uri="{FF2B5EF4-FFF2-40B4-BE49-F238E27FC236}">
                <a16:creationId xmlns:a16="http://schemas.microsoft.com/office/drawing/2014/main" id="{BC3F91D9-E0D7-0F47-90BB-69BA2C46738D}"/>
              </a:ext>
            </a:extLst>
          </p:cNvPr>
          <p:cNvSpPr/>
          <p:nvPr/>
        </p:nvSpPr>
        <p:spPr>
          <a:xfrm>
            <a:off x="3267286" y="2384068"/>
            <a:ext cx="964606" cy="554058"/>
          </a:xfrm>
          <a:prstGeom prst="rect">
            <a:avLst/>
          </a:prstGeom>
          <a:solidFill>
            <a:schemeClr val="accent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lstStyle/>
          <a:p>
            <a:pPr algn="l"/>
            <a:r>
              <a:rPr lang="en-US" sz="1050" dirty="0">
                <a:solidFill>
                  <a:schemeClr val="tx1"/>
                </a:solidFill>
                <a:latin typeface="Univers LT Std 65 Bold"/>
                <a:cs typeface="Univers LT Std 65 Bold"/>
              </a:rPr>
              <a:t>Advancing Applied Analytics</a:t>
            </a:r>
          </a:p>
        </p:txBody>
      </p:sp>
      <p:sp>
        <p:nvSpPr>
          <p:cNvPr id="27" name="Rectangle 26">
            <a:extLst>
              <a:ext uri="{FF2B5EF4-FFF2-40B4-BE49-F238E27FC236}">
                <a16:creationId xmlns:a16="http://schemas.microsoft.com/office/drawing/2014/main" id="{FE23CA30-493B-804D-9B01-305B5F992C7A}"/>
              </a:ext>
            </a:extLst>
          </p:cNvPr>
          <p:cNvSpPr/>
          <p:nvPr/>
        </p:nvSpPr>
        <p:spPr>
          <a:xfrm>
            <a:off x="3262458" y="3054628"/>
            <a:ext cx="964606" cy="554058"/>
          </a:xfrm>
          <a:prstGeom prst="rect">
            <a:avLst/>
          </a:prstGeom>
          <a:solidFill>
            <a:schemeClr val="accent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t"/>
          <a:lstStyle/>
          <a:p>
            <a:pPr algn="l"/>
            <a:r>
              <a:rPr lang="en-US" sz="1050" dirty="0">
                <a:solidFill>
                  <a:schemeClr val="tx1"/>
                </a:solidFill>
                <a:latin typeface="Univers LT Std 65 Bold"/>
                <a:cs typeface="Univers LT Std 65 Bold"/>
              </a:rPr>
              <a:t>Strengthening Social Care Analytics</a:t>
            </a:r>
          </a:p>
        </p:txBody>
      </p:sp>
    </p:spTree>
    <p:extLst>
      <p:ext uri="{BB962C8B-B14F-4D97-AF65-F5344CB8AC3E}">
        <p14:creationId xmlns:p14="http://schemas.microsoft.com/office/powerpoint/2010/main" val="966948857"/>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9D8A19-C366-9948-A6E6-7B9AAB4C4630}"/>
              </a:ext>
            </a:extLst>
          </p:cNvPr>
          <p:cNvSpPr/>
          <p:nvPr/>
        </p:nvSpPr>
        <p:spPr>
          <a:xfrm>
            <a:off x="0" y="4682666"/>
            <a:ext cx="9235440" cy="55989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l"/>
            <a:endParaRPr lang="en-US" sz="3000">
              <a:solidFill>
                <a:schemeClr val="accent1"/>
              </a:solidFill>
              <a:latin typeface="Univers LT Std 65 Bold"/>
              <a:cs typeface="Univers LT Std 65 Bold"/>
            </a:endParaRPr>
          </a:p>
        </p:txBody>
      </p:sp>
      <p:sp>
        <p:nvSpPr>
          <p:cNvPr id="2" name="Title 1">
            <a:extLst>
              <a:ext uri="{FF2B5EF4-FFF2-40B4-BE49-F238E27FC236}">
                <a16:creationId xmlns:a16="http://schemas.microsoft.com/office/drawing/2014/main" id="{BC40646D-0680-C74E-ADE4-3812D1A5C723}"/>
              </a:ext>
            </a:extLst>
          </p:cNvPr>
          <p:cNvSpPr>
            <a:spLocks noGrp="1"/>
          </p:cNvSpPr>
          <p:nvPr>
            <p:ph type="title"/>
          </p:nvPr>
        </p:nvSpPr>
        <p:spPr/>
        <p:txBody>
          <a:bodyPr/>
          <a:lstStyle/>
          <a:p>
            <a:r>
              <a:rPr lang="en-US" dirty="0"/>
              <a:t>Analysis of linked data sets</a:t>
            </a:r>
          </a:p>
        </p:txBody>
      </p:sp>
      <p:pic>
        <p:nvPicPr>
          <p:cNvPr id="3" name="Picture 2">
            <a:extLst>
              <a:ext uri="{FF2B5EF4-FFF2-40B4-BE49-F238E27FC236}">
                <a16:creationId xmlns:a16="http://schemas.microsoft.com/office/drawing/2014/main" id="{0A8FC4F4-B0A0-ED4F-9E74-DCEA4EC55D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2872" y="1320800"/>
            <a:ext cx="2136463" cy="3031107"/>
          </a:xfrm>
          <a:prstGeom prst="rect">
            <a:avLst/>
          </a:prstGeom>
          <a:ln>
            <a:solidFill>
              <a:schemeClr val="tx1"/>
            </a:solidFill>
          </a:ln>
        </p:spPr>
      </p:pic>
      <p:pic>
        <p:nvPicPr>
          <p:cNvPr id="4" name="Picture 3">
            <a:extLst>
              <a:ext uri="{FF2B5EF4-FFF2-40B4-BE49-F238E27FC236}">
                <a16:creationId xmlns:a16="http://schemas.microsoft.com/office/drawing/2014/main" id="{5736E3AC-D89B-784C-8E34-07F754757F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32757" y="1320799"/>
            <a:ext cx="2136462" cy="3031107"/>
          </a:xfrm>
          <a:prstGeom prst="rect">
            <a:avLst/>
          </a:prstGeom>
          <a:ln>
            <a:solidFill>
              <a:schemeClr val="tx1"/>
            </a:solidFill>
          </a:ln>
        </p:spPr>
      </p:pic>
      <p:pic>
        <p:nvPicPr>
          <p:cNvPr id="5" name="Picture 4">
            <a:extLst>
              <a:ext uri="{FF2B5EF4-FFF2-40B4-BE49-F238E27FC236}">
                <a16:creationId xmlns:a16="http://schemas.microsoft.com/office/drawing/2014/main" id="{9306AF9C-61F4-854A-9D2E-7FE8506451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62639" y="1320800"/>
            <a:ext cx="2136463" cy="3031107"/>
          </a:xfrm>
          <a:prstGeom prst="rect">
            <a:avLst/>
          </a:prstGeom>
          <a:ln>
            <a:solidFill>
              <a:schemeClr val="tx1"/>
            </a:solidFill>
          </a:ln>
        </p:spPr>
      </p:pic>
      <p:sp>
        <p:nvSpPr>
          <p:cNvPr id="10" name="Rectangle 9">
            <a:extLst>
              <a:ext uri="{FF2B5EF4-FFF2-40B4-BE49-F238E27FC236}">
                <a16:creationId xmlns:a16="http://schemas.microsoft.com/office/drawing/2014/main" id="{8353BA3E-7459-B444-BC3B-AF2F1263D41A}"/>
              </a:ext>
            </a:extLst>
          </p:cNvPr>
          <p:cNvSpPr/>
          <p:nvPr/>
        </p:nvSpPr>
        <p:spPr>
          <a:xfrm>
            <a:off x="2705087" y="4753786"/>
            <a:ext cx="3672865" cy="369332"/>
          </a:xfrm>
          <a:prstGeom prst="rect">
            <a:avLst/>
          </a:prstGeom>
        </p:spPr>
        <p:txBody>
          <a:bodyPr wrap="none">
            <a:spAutoFit/>
          </a:bodyPr>
          <a:lstStyle/>
          <a:p>
            <a:r>
              <a:rPr lang="en-US" dirty="0"/>
              <a:t>https://</a:t>
            </a:r>
            <a:r>
              <a:rPr lang="en-US" dirty="0" err="1"/>
              <a:t>github.com</a:t>
            </a:r>
            <a:r>
              <a:rPr lang="en-US" dirty="0"/>
              <a:t>/</a:t>
            </a:r>
            <a:r>
              <a:rPr lang="en-US" dirty="0" err="1"/>
              <a:t>HFAnalyticsLab</a:t>
            </a:r>
            <a:endParaRPr lang="en-US" dirty="0"/>
          </a:p>
        </p:txBody>
      </p:sp>
    </p:spTree>
    <p:extLst>
      <p:ext uri="{BB962C8B-B14F-4D97-AF65-F5344CB8AC3E}">
        <p14:creationId xmlns:p14="http://schemas.microsoft.com/office/powerpoint/2010/main" val="290938266"/>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8218-F2CC-4618-A926-080372445B6F}"/>
              </a:ext>
            </a:extLst>
          </p:cNvPr>
          <p:cNvSpPr>
            <a:spLocks noGrp="1"/>
          </p:cNvSpPr>
          <p:nvPr>
            <p:ph type="title"/>
          </p:nvPr>
        </p:nvSpPr>
        <p:spPr/>
        <p:txBody>
          <a:bodyPr/>
          <a:lstStyle/>
          <a:p>
            <a:r>
              <a:rPr lang="en-GB" dirty="0"/>
              <a:t>Networked Data Lab</a:t>
            </a:r>
          </a:p>
        </p:txBody>
      </p:sp>
      <p:pic>
        <p:nvPicPr>
          <p:cNvPr id="7" name="Content Placeholder 6">
            <a:extLst>
              <a:ext uri="{FF2B5EF4-FFF2-40B4-BE49-F238E27FC236}">
                <a16:creationId xmlns:a16="http://schemas.microsoft.com/office/drawing/2014/main" id="{B34A6AED-12BF-4148-9FE3-FD2201F137B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5019089" y="1390628"/>
            <a:ext cx="3462733" cy="3095316"/>
          </a:xfrm>
          <a:prstGeom prst="rect">
            <a:avLst/>
          </a:prstGeom>
          <a:ln>
            <a:solidFill>
              <a:schemeClr val="tx1"/>
            </a:solidFill>
          </a:ln>
        </p:spPr>
      </p:pic>
      <p:sp>
        <p:nvSpPr>
          <p:cNvPr id="5" name="Freeform 4">
            <a:extLst>
              <a:ext uri="{FF2B5EF4-FFF2-40B4-BE49-F238E27FC236}">
                <a16:creationId xmlns:a16="http://schemas.microsoft.com/office/drawing/2014/main" id="{3B9CD0FC-6ACD-C041-AE2D-71D0670BDE8B}"/>
              </a:ext>
            </a:extLst>
          </p:cNvPr>
          <p:cNvSpPr/>
          <p:nvPr/>
        </p:nvSpPr>
        <p:spPr>
          <a:xfrm>
            <a:off x="1616025" y="2169774"/>
            <a:ext cx="2695670" cy="394759"/>
          </a:xfrm>
          <a:custGeom>
            <a:avLst/>
            <a:gdLst>
              <a:gd name="connsiteX0" fmla="*/ 0 w 2695670"/>
              <a:gd name="connsiteY0" fmla="*/ 0 h 394759"/>
              <a:gd name="connsiteX1" fmla="*/ 2695670 w 2695670"/>
              <a:gd name="connsiteY1" fmla="*/ 0 h 394759"/>
              <a:gd name="connsiteX2" fmla="*/ 2695670 w 2695670"/>
              <a:gd name="connsiteY2" fmla="*/ 394759 h 394759"/>
              <a:gd name="connsiteX3" fmla="*/ 0 w 2695670"/>
              <a:gd name="connsiteY3" fmla="*/ 394759 h 394759"/>
              <a:gd name="connsiteX4" fmla="*/ 0 w 2695670"/>
              <a:gd name="connsiteY4" fmla="*/ 0 h 394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670" h="394759">
                <a:moveTo>
                  <a:pt x="0" y="0"/>
                </a:moveTo>
                <a:lnTo>
                  <a:pt x="2695670" y="0"/>
                </a:lnTo>
                <a:lnTo>
                  <a:pt x="2695670" y="394759"/>
                </a:lnTo>
                <a:lnTo>
                  <a:pt x="0" y="3947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348156" bIns="0" numCol="1" spcCol="1270" anchor="t" anchorCtr="0">
            <a:noAutofit/>
          </a:bodyPr>
          <a:lstStyle/>
          <a:p>
            <a:pPr marL="0" lvl="0" indent="0" defTabSz="666750">
              <a:lnSpc>
                <a:spcPct val="90000"/>
              </a:lnSpc>
              <a:spcBef>
                <a:spcPct val="0"/>
              </a:spcBef>
              <a:spcAft>
                <a:spcPct val="35000"/>
              </a:spcAft>
              <a:buNone/>
            </a:pPr>
            <a:r>
              <a:rPr lang="en-US" sz="1500" kern="1200" dirty="0"/>
              <a:t>In-depth analytical research</a:t>
            </a:r>
          </a:p>
        </p:txBody>
      </p:sp>
      <p:sp>
        <p:nvSpPr>
          <p:cNvPr id="9" name="Rectangle 8">
            <a:extLst>
              <a:ext uri="{FF2B5EF4-FFF2-40B4-BE49-F238E27FC236}">
                <a16:creationId xmlns:a16="http://schemas.microsoft.com/office/drawing/2014/main" id="{25BE0249-BF38-D449-A479-518AA879700B}"/>
              </a:ext>
            </a:extLst>
          </p:cNvPr>
          <p:cNvSpPr/>
          <p:nvPr/>
        </p:nvSpPr>
        <p:spPr>
          <a:xfrm>
            <a:off x="534175" y="1777116"/>
            <a:ext cx="789519" cy="789519"/>
          </a:xfrm>
          <a:prstGeom prst="rect">
            <a:avLst/>
          </a:prstGeom>
          <a: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0" name="Freeform 9">
            <a:extLst>
              <a:ext uri="{FF2B5EF4-FFF2-40B4-BE49-F238E27FC236}">
                <a16:creationId xmlns:a16="http://schemas.microsoft.com/office/drawing/2014/main" id="{C429E28C-89F5-4F43-891E-02EC50F911F8}"/>
              </a:ext>
            </a:extLst>
          </p:cNvPr>
          <p:cNvSpPr/>
          <p:nvPr/>
        </p:nvSpPr>
        <p:spPr>
          <a:xfrm>
            <a:off x="1616025" y="3031295"/>
            <a:ext cx="2695670" cy="394759"/>
          </a:xfrm>
          <a:custGeom>
            <a:avLst/>
            <a:gdLst>
              <a:gd name="connsiteX0" fmla="*/ 0 w 2695670"/>
              <a:gd name="connsiteY0" fmla="*/ 0 h 394759"/>
              <a:gd name="connsiteX1" fmla="*/ 2695670 w 2695670"/>
              <a:gd name="connsiteY1" fmla="*/ 0 h 394759"/>
              <a:gd name="connsiteX2" fmla="*/ 2695670 w 2695670"/>
              <a:gd name="connsiteY2" fmla="*/ 394759 h 394759"/>
              <a:gd name="connsiteX3" fmla="*/ 0 w 2695670"/>
              <a:gd name="connsiteY3" fmla="*/ 394759 h 394759"/>
              <a:gd name="connsiteX4" fmla="*/ 0 w 2695670"/>
              <a:gd name="connsiteY4" fmla="*/ 0 h 394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670" h="394759">
                <a:moveTo>
                  <a:pt x="0" y="0"/>
                </a:moveTo>
                <a:lnTo>
                  <a:pt x="2695670" y="0"/>
                </a:lnTo>
                <a:lnTo>
                  <a:pt x="2695670" y="394759"/>
                </a:lnTo>
                <a:lnTo>
                  <a:pt x="0" y="3947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348156" bIns="0" numCol="1" spcCol="1270" anchor="t" anchorCtr="0">
            <a:noAutofit/>
          </a:bodyPr>
          <a:lstStyle/>
          <a:p>
            <a:pPr marL="0" lvl="0" indent="0" defTabSz="666750">
              <a:lnSpc>
                <a:spcPct val="90000"/>
              </a:lnSpc>
              <a:spcBef>
                <a:spcPct val="0"/>
              </a:spcBef>
              <a:spcAft>
                <a:spcPct val="35000"/>
              </a:spcAft>
              <a:buNone/>
            </a:pPr>
            <a:r>
              <a:rPr lang="en-US" sz="1500" kern="1200" dirty="0"/>
              <a:t>Analysis of trends</a:t>
            </a:r>
          </a:p>
        </p:txBody>
      </p:sp>
      <p:sp>
        <p:nvSpPr>
          <p:cNvPr id="12" name="Rectangle 11">
            <a:extLst>
              <a:ext uri="{FF2B5EF4-FFF2-40B4-BE49-F238E27FC236}">
                <a16:creationId xmlns:a16="http://schemas.microsoft.com/office/drawing/2014/main" id="{193DFCC6-8ECE-5049-A713-C7E592CA7498}"/>
              </a:ext>
            </a:extLst>
          </p:cNvPr>
          <p:cNvSpPr/>
          <p:nvPr/>
        </p:nvSpPr>
        <p:spPr>
          <a:xfrm>
            <a:off x="548689" y="2659641"/>
            <a:ext cx="789519" cy="789519"/>
          </a:xfrm>
          <a:prstGeom prst="rect">
            <a:avLst/>
          </a:prstGeom>
          <a: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12">
            <a:extLst>
              <a:ext uri="{FF2B5EF4-FFF2-40B4-BE49-F238E27FC236}">
                <a16:creationId xmlns:a16="http://schemas.microsoft.com/office/drawing/2014/main" id="{A7E069F0-1DED-9B48-B1EF-C8A5B3DDFA8E}"/>
              </a:ext>
            </a:extLst>
          </p:cNvPr>
          <p:cNvSpPr/>
          <p:nvPr/>
        </p:nvSpPr>
        <p:spPr>
          <a:xfrm>
            <a:off x="1627796" y="3895804"/>
            <a:ext cx="2695670" cy="394759"/>
          </a:xfrm>
          <a:custGeom>
            <a:avLst/>
            <a:gdLst>
              <a:gd name="connsiteX0" fmla="*/ 0 w 2695670"/>
              <a:gd name="connsiteY0" fmla="*/ 0 h 394759"/>
              <a:gd name="connsiteX1" fmla="*/ 2695670 w 2695670"/>
              <a:gd name="connsiteY1" fmla="*/ 0 h 394759"/>
              <a:gd name="connsiteX2" fmla="*/ 2695670 w 2695670"/>
              <a:gd name="connsiteY2" fmla="*/ 394759 h 394759"/>
              <a:gd name="connsiteX3" fmla="*/ 0 w 2695670"/>
              <a:gd name="connsiteY3" fmla="*/ 394759 h 394759"/>
              <a:gd name="connsiteX4" fmla="*/ 0 w 2695670"/>
              <a:gd name="connsiteY4" fmla="*/ 0 h 394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5670" h="394759">
                <a:moveTo>
                  <a:pt x="0" y="0"/>
                </a:moveTo>
                <a:lnTo>
                  <a:pt x="2695670" y="0"/>
                </a:lnTo>
                <a:lnTo>
                  <a:pt x="2695670" y="394759"/>
                </a:lnTo>
                <a:lnTo>
                  <a:pt x="0" y="3947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 tIns="-1" rIns="348156" bIns="0" numCol="1" spcCol="1270" anchor="t" anchorCtr="0">
            <a:noAutofit/>
          </a:bodyPr>
          <a:lstStyle/>
          <a:p>
            <a:pPr marL="0" lvl="0" indent="0" defTabSz="666750">
              <a:lnSpc>
                <a:spcPct val="90000"/>
              </a:lnSpc>
              <a:spcBef>
                <a:spcPct val="0"/>
              </a:spcBef>
              <a:spcAft>
                <a:spcPct val="35000"/>
              </a:spcAft>
              <a:buNone/>
            </a:pPr>
            <a:r>
              <a:rPr lang="en-US" sz="1500" kern="1200" dirty="0"/>
              <a:t>Data Stewardship</a:t>
            </a:r>
          </a:p>
        </p:txBody>
      </p:sp>
      <p:sp>
        <p:nvSpPr>
          <p:cNvPr id="15" name="Rectangle 14">
            <a:extLst>
              <a:ext uri="{FF2B5EF4-FFF2-40B4-BE49-F238E27FC236}">
                <a16:creationId xmlns:a16="http://schemas.microsoft.com/office/drawing/2014/main" id="{EA1BC901-FB75-354D-BBCC-0F13C9378B44}"/>
              </a:ext>
            </a:extLst>
          </p:cNvPr>
          <p:cNvSpPr/>
          <p:nvPr/>
        </p:nvSpPr>
        <p:spPr>
          <a:xfrm>
            <a:off x="558922" y="3501044"/>
            <a:ext cx="789519" cy="789519"/>
          </a:xfrm>
          <a:prstGeom prst="rect">
            <a:avLst/>
          </a:prstGeom>
          <a: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3" name="TextBox 2">
            <a:extLst>
              <a:ext uri="{FF2B5EF4-FFF2-40B4-BE49-F238E27FC236}">
                <a16:creationId xmlns:a16="http://schemas.microsoft.com/office/drawing/2014/main" id="{B97A96EA-01F5-604A-BD8F-B660D9AD465C}"/>
              </a:ext>
            </a:extLst>
          </p:cNvPr>
          <p:cNvSpPr txBox="1"/>
          <p:nvPr/>
        </p:nvSpPr>
        <p:spPr>
          <a:xfrm>
            <a:off x="3129280" y="5374640"/>
            <a:ext cx="0" cy="0"/>
          </a:xfrm>
          <a:prstGeom prst="rect">
            <a:avLst/>
          </a:prstGeom>
          <a:solidFill>
            <a:srgbClr val="A6D7D3"/>
          </a:solidFill>
        </p:spPr>
        <p:txBody>
          <a:bodyPr wrap="none" rtlCol="0">
            <a:noAutofit/>
          </a:bodyPr>
          <a:lstStyle/>
          <a:p>
            <a:endParaRPr lang="en-US" sz="1400" dirty="0">
              <a:solidFill>
                <a:srgbClr val="FFFFFF"/>
              </a:solidFill>
              <a:latin typeface="+mj-lt"/>
            </a:endParaRPr>
          </a:p>
        </p:txBody>
      </p:sp>
      <p:sp>
        <p:nvSpPr>
          <p:cNvPr id="11" name="Rectangle 10">
            <a:extLst>
              <a:ext uri="{FF2B5EF4-FFF2-40B4-BE49-F238E27FC236}">
                <a16:creationId xmlns:a16="http://schemas.microsoft.com/office/drawing/2014/main" id="{FF8D483D-7FD3-CF4F-ADE3-F495BD0D507E}"/>
              </a:ext>
            </a:extLst>
          </p:cNvPr>
          <p:cNvSpPr/>
          <p:nvPr/>
        </p:nvSpPr>
        <p:spPr>
          <a:xfrm>
            <a:off x="0" y="4682666"/>
            <a:ext cx="9235440" cy="55989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l"/>
            <a:endParaRPr lang="en-US" sz="3000">
              <a:solidFill>
                <a:schemeClr val="accent1"/>
              </a:solidFill>
              <a:latin typeface="Univers LT Std 65 Bold"/>
              <a:cs typeface="Univers LT Std 65 Bold"/>
            </a:endParaRPr>
          </a:p>
        </p:txBody>
      </p:sp>
      <p:sp>
        <p:nvSpPr>
          <p:cNvPr id="14" name="Rectangle 13">
            <a:extLst>
              <a:ext uri="{FF2B5EF4-FFF2-40B4-BE49-F238E27FC236}">
                <a16:creationId xmlns:a16="http://schemas.microsoft.com/office/drawing/2014/main" id="{AA1CBD3C-D39E-8046-84B0-2CCFA659C9F8}"/>
              </a:ext>
            </a:extLst>
          </p:cNvPr>
          <p:cNvSpPr/>
          <p:nvPr/>
        </p:nvSpPr>
        <p:spPr>
          <a:xfrm>
            <a:off x="2419627" y="4744918"/>
            <a:ext cx="5198924" cy="369332"/>
          </a:xfrm>
          <a:prstGeom prst="rect">
            <a:avLst/>
          </a:prstGeom>
        </p:spPr>
        <p:txBody>
          <a:bodyPr wrap="none">
            <a:spAutoFit/>
          </a:bodyPr>
          <a:lstStyle/>
          <a:p>
            <a:r>
              <a:rPr lang="en-US" dirty="0"/>
              <a:t>https://</a:t>
            </a:r>
            <a:r>
              <a:rPr lang="en-US" dirty="0" err="1"/>
              <a:t>www.health.org.uk</a:t>
            </a:r>
            <a:r>
              <a:rPr lang="en-US" dirty="0"/>
              <a:t>/the-networked-data-lab</a:t>
            </a:r>
          </a:p>
        </p:txBody>
      </p:sp>
    </p:spTree>
    <p:extLst>
      <p:ext uri="{BB962C8B-B14F-4D97-AF65-F5344CB8AC3E}">
        <p14:creationId xmlns:p14="http://schemas.microsoft.com/office/powerpoint/2010/main" val="3195263920"/>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Improvement Analytics Unit</a:t>
            </a:r>
          </a:p>
        </p:txBody>
      </p:sp>
      <p:sp>
        <p:nvSpPr>
          <p:cNvPr id="7" name="Content Placeholder 1"/>
          <p:cNvSpPr>
            <a:spLocks noGrp="1"/>
          </p:cNvSpPr>
          <p:nvPr>
            <p:ph idx="1"/>
          </p:nvPr>
        </p:nvSpPr>
        <p:spPr>
          <a:xfrm>
            <a:off x="373408" y="1398747"/>
            <a:ext cx="4833257" cy="2408125"/>
          </a:xfrm>
        </p:spPr>
        <p:txBody>
          <a:bodyPr/>
          <a:lstStyle/>
          <a:p>
            <a:r>
              <a:rPr lang="en-GB" dirty="0"/>
              <a:t>We are working in partnership with NHS England to establish a resource that can:</a:t>
            </a:r>
          </a:p>
          <a:p>
            <a:pPr marL="214313" indent="-214313">
              <a:buFont typeface="Arial" charset="0"/>
              <a:buChar char="•"/>
            </a:pPr>
            <a:r>
              <a:rPr lang="en-GB" dirty="0"/>
              <a:t>Evaluate whether local change initiatives, implemented as part of national programmes, are improving care </a:t>
            </a:r>
          </a:p>
          <a:p>
            <a:pPr marL="214313" indent="-214313">
              <a:buFont typeface="Arial" panose="020B0604020202020204" pitchFamily="34" charset="0"/>
              <a:buChar char="•"/>
            </a:pPr>
            <a:r>
              <a:rPr lang="en-GB" dirty="0"/>
              <a:t>Feed back to local and national level quickly, to help improve care</a:t>
            </a:r>
          </a:p>
          <a:p>
            <a:pPr marL="214313" indent="-214313">
              <a:buFont typeface="Arial" panose="020B0604020202020204" pitchFamily="34" charset="0"/>
              <a:buChar char="•"/>
            </a:pPr>
            <a:r>
              <a:rPr lang="en-GB" dirty="0"/>
              <a:t>Use state-of-the-art evaluation methods from causal inference, as applied to existing data sets</a:t>
            </a:r>
          </a:p>
          <a:p>
            <a:endParaRPr lang="en-GB"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59068" y="1584696"/>
            <a:ext cx="3138667" cy="2222176"/>
          </a:xfrm>
          <a:prstGeom prst="rect">
            <a:avLst/>
          </a:prstGeom>
          <a:ln>
            <a:solidFill>
              <a:schemeClr val="tx1"/>
            </a:solidFill>
          </a:ln>
        </p:spPr>
      </p:pic>
      <p:sp>
        <p:nvSpPr>
          <p:cNvPr id="4" name="TextBox 3">
            <a:extLst>
              <a:ext uri="{FF2B5EF4-FFF2-40B4-BE49-F238E27FC236}">
                <a16:creationId xmlns:a16="http://schemas.microsoft.com/office/drawing/2014/main" id="{5A2EF130-605B-FA46-BCA9-49C4D41EB4BD}"/>
              </a:ext>
            </a:extLst>
          </p:cNvPr>
          <p:cNvSpPr txBox="1"/>
          <p:nvPr/>
        </p:nvSpPr>
        <p:spPr>
          <a:xfrm>
            <a:off x="2618509" y="4759037"/>
            <a:ext cx="0" cy="0"/>
          </a:xfrm>
          <a:prstGeom prst="rect">
            <a:avLst/>
          </a:prstGeom>
          <a:solidFill>
            <a:srgbClr val="A6D7D3"/>
          </a:solidFill>
        </p:spPr>
        <p:txBody>
          <a:bodyPr wrap="none" rtlCol="0">
            <a:noAutofit/>
          </a:bodyPr>
          <a:lstStyle/>
          <a:p>
            <a:endParaRPr lang="en-US" sz="1050" dirty="0">
              <a:solidFill>
                <a:srgbClr val="FFFFFF"/>
              </a:solidFill>
              <a:latin typeface="+mj-lt"/>
            </a:endParaRPr>
          </a:p>
        </p:txBody>
      </p:sp>
      <p:sp>
        <p:nvSpPr>
          <p:cNvPr id="6" name="Rectangle 5">
            <a:extLst>
              <a:ext uri="{FF2B5EF4-FFF2-40B4-BE49-F238E27FC236}">
                <a16:creationId xmlns:a16="http://schemas.microsoft.com/office/drawing/2014/main" id="{5DF5218D-C1C8-A04A-AA72-7034B662255C}"/>
              </a:ext>
            </a:extLst>
          </p:cNvPr>
          <p:cNvSpPr/>
          <p:nvPr/>
        </p:nvSpPr>
        <p:spPr>
          <a:xfrm>
            <a:off x="0" y="4682666"/>
            <a:ext cx="9235440" cy="55989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l"/>
            <a:endParaRPr lang="en-US" sz="3000">
              <a:solidFill>
                <a:schemeClr val="accent1"/>
              </a:solidFill>
              <a:latin typeface="Univers LT Std 65 Bold"/>
              <a:cs typeface="Univers LT Std 65 Bold"/>
            </a:endParaRPr>
          </a:p>
        </p:txBody>
      </p:sp>
      <p:sp>
        <p:nvSpPr>
          <p:cNvPr id="8" name="Rectangle 7">
            <a:extLst>
              <a:ext uri="{FF2B5EF4-FFF2-40B4-BE49-F238E27FC236}">
                <a16:creationId xmlns:a16="http://schemas.microsoft.com/office/drawing/2014/main" id="{34CAC347-3054-4043-AA6D-0C33E8FDE4FB}"/>
              </a:ext>
            </a:extLst>
          </p:cNvPr>
          <p:cNvSpPr/>
          <p:nvPr/>
        </p:nvSpPr>
        <p:spPr>
          <a:xfrm>
            <a:off x="373408" y="4774168"/>
            <a:ext cx="4608954" cy="369332"/>
          </a:xfrm>
          <a:prstGeom prst="rect">
            <a:avLst/>
          </a:prstGeom>
        </p:spPr>
        <p:txBody>
          <a:bodyPr wrap="none">
            <a:spAutoFit/>
          </a:bodyPr>
          <a:lstStyle/>
          <a:p>
            <a:r>
              <a:rPr lang="en-US" dirty="0"/>
              <a:t>https://</a:t>
            </a:r>
            <a:r>
              <a:rPr lang="en-US" dirty="0" err="1"/>
              <a:t>github.com</a:t>
            </a:r>
            <a:r>
              <a:rPr lang="en-US" dirty="0"/>
              <a:t>/THF-evaluative-analytics</a:t>
            </a:r>
          </a:p>
        </p:txBody>
      </p:sp>
      <p:sp>
        <p:nvSpPr>
          <p:cNvPr id="5" name="Rectangle 4">
            <a:extLst>
              <a:ext uri="{FF2B5EF4-FFF2-40B4-BE49-F238E27FC236}">
                <a16:creationId xmlns:a16="http://schemas.microsoft.com/office/drawing/2014/main" id="{040898B2-8966-1649-AF42-218DA22AAA12}"/>
              </a:ext>
            </a:extLst>
          </p:cNvPr>
          <p:cNvSpPr/>
          <p:nvPr/>
        </p:nvSpPr>
        <p:spPr>
          <a:xfrm>
            <a:off x="5250013" y="4774168"/>
            <a:ext cx="4572000" cy="369332"/>
          </a:xfrm>
          <a:prstGeom prst="rect">
            <a:avLst/>
          </a:prstGeom>
        </p:spPr>
        <p:txBody>
          <a:bodyPr>
            <a:spAutoFit/>
          </a:bodyPr>
          <a:lstStyle/>
          <a:p>
            <a:r>
              <a:rPr lang="en-US" dirty="0"/>
              <a:t>https://</a:t>
            </a:r>
            <a:r>
              <a:rPr lang="en-US" dirty="0" err="1"/>
              <a:t>www.health.org.uk</a:t>
            </a:r>
            <a:r>
              <a:rPr lang="en-US" dirty="0"/>
              <a:t>/</a:t>
            </a:r>
            <a:r>
              <a:rPr lang="en-US" dirty="0" err="1"/>
              <a:t>iau</a:t>
            </a:r>
            <a:endParaRPr lang="en-US" dirty="0"/>
          </a:p>
        </p:txBody>
      </p:sp>
    </p:spTree>
    <p:extLst>
      <p:ext uri="{BB962C8B-B14F-4D97-AF65-F5344CB8AC3E}">
        <p14:creationId xmlns:p14="http://schemas.microsoft.com/office/powerpoint/2010/main" val="5609956"/>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646D-0680-C74E-ADE4-3812D1A5C723}"/>
              </a:ext>
            </a:extLst>
          </p:cNvPr>
          <p:cNvSpPr>
            <a:spLocks noGrp="1"/>
          </p:cNvSpPr>
          <p:nvPr>
            <p:ph type="title"/>
          </p:nvPr>
        </p:nvSpPr>
        <p:spPr/>
        <p:txBody>
          <a:bodyPr/>
          <a:lstStyle/>
          <a:p>
            <a:r>
              <a:rPr lang="en-US" dirty="0"/>
              <a:t>An example of the IAU’s work</a:t>
            </a:r>
          </a:p>
        </p:txBody>
      </p:sp>
      <p:pic>
        <p:nvPicPr>
          <p:cNvPr id="6" name="Picture 5">
            <a:extLst>
              <a:ext uri="{FF2B5EF4-FFF2-40B4-BE49-F238E27FC236}">
                <a16:creationId xmlns:a16="http://schemas.microsoft.com/office/drawing/2014/main" id="{15B8A127-CE28-CE4E-9B7E-DE02806C64D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7550" y="1349406"/>
            <a:ext cx="2442727" cy="3465620"/>
          </a:xfrm>
          <a:prstGeom prst="rect">
            <a:avLst/>
          </a:prstGeom>
          <a:ln>
            <a:solidFill>
              <a:schemeClr val="accent1"/>
            </a:solidFill>
          </a:ln>
        </p:spPr>
      </p:pic>
      <p:pic>
        <p:nvPicPr>
          <p:cNvPr id="7" name="Picture 6">
            <a:extLst>
              <a:ext uri="{FF2B5EF4-FFF2-40B4-BE49-F238E27FC236}">
                <a16:creationId xmlns:a16="http://schemas.microsoft.com/office/drawing/2014/main" id="{B045CACF-1C1C-B046-AD58-66F4385F09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34489" y="1230478"/>
            <a:ext cx="4365232" cy="3584548"/>
          </a:xfrm>
          <a:prstGeom prst="rect">
            <a:avLst/>
          </a:prstGeom>
        </p:spPr>
      </p:pic>
      <p:cxnSp>
        <p:nvCxnSpPr>
          <p:cNvPr id="9" name="Straight Connector 8">
            <a:extLst>
              <a:ext uri="{FF2B5EF4-FFF2-40B4-BE49-F238E27FC236}">
                <a16:creationId xmlns:a16="http://schemas.microsoft.com/office/drawing/2014/main" id="{84FBD98E-C260-E94D-9E75-41E0A7E3B18F}"/>
              </a:ext>
            </a:extLst>
          </p:cNvPr>
          <p:cNvCxnSpPr>
            <a:cxnSpLocks/>
          </p:cNvCxnSpPr>
          <p:nvPr/>
        </p:nvCxnSpPr>
        <p:spPr>
          <a:xfrm>
            <a:off x="5241852" y="2392326"/>
            <a:ext cx="0" cy="24227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0278523"/>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Advancing Applied Analytics</a:t>
            </a:r>
          </a:p>
        </p:txBody>
      </p:sp>
      <p:sp>
        <p:nvSpPr>
          <p:cNvPr id="4" name="TextBox 3">
            <a:extLst>
              <a:ext uri="{FF2B5EF4-FFF2-40B4-BE49-F238E27FC236}">
                <a16:creationId xmlns:a16="http://schemas.microsoft.com/office/drawing/2014/main" id="{5A2EF130-605B-FA46-BCA9-49C4D41EB4BD}"/>
              </a:ext>
            </a:extLst>
          </p:cNvPr>
          <p:cNvSpPr txBox="1"/>
          <p:nvPr/>
        </p:nvSpPr>
        <p:spPr>
          <a:xfrm>
            <a:off x="2618509" y="4759037"/>
            <a:ext cx="0" cy="0"/>
          </a:xfrm>
          <a:prstGeom prst="rect">
            <a:avLst/>
          </a:prstGeom>
          <a:solidFill>
            <a:srgbClr val="A6D7D3"/>
          </a:solidFill>
        </p:spPr>
        <p:txBody>
          <a:bodyPr wrap="none" rtlCol="0">
            <a:noAutofit/>
          </a:bodyPr>
          <a:lstStyle/>
          <a:p>
            <a:endParaRPr lang="en-US" sz="1050" dirty="0">
              <a:solidFill>
                <a:srgbClr val="FFFFFF"/>
              </a:solidFill>
              <a:latin typeface="+mj-lt"/>
            </a:endParaRPr>
          </a:p>
        </p:txBody>
      </p:sp>
      <p:sp>
        <p:nvSpPr>
          <p:cNvPr id="3" name="Rectangle 2">
            <a:extLst>
              <a:ext uri="{FF2B5EF4-FFF2-40B4-BE49-F238E27FC236}">
                <a16:creationId xmlns:a16="http://schemas.microsoft.com/office/drawing/2014/main" id="{ED09A1F7-45BF-724F-AD69-2E395416CE4E}"/>
              </a:ext>
            </a:extLst>
          </p:cNvPr>
          <p:cNvSpPr/>
          <p:nvPr/>
        </p:nvSpPr>
        <p:spPr>
          <a:xfrm>
            <a:off x="3200400" y="1625662"/>
            <a:ext cx="5466080" cy="58928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l"/>
            <a:r>
              <a:rPr lang="en-US" sz="2400" dirty="0">
                <a:solidFill>
                  <a:schemeClr val="tx1"/>
                </a:solidFill>
                <a:latin typeface="Univers LT Std 65 Bold"/>
                <a:cs typeface="Univers LT Std 65 Bold"/>
              </a:rPr>
              <a:t>Advancing Applied Analytics funding</a:t>
            </a:r>
          </a:p>
        </p:txBody>
      </p:sp>
      <p:sp>
        <p:nvSpPr>
          <p:cNvPr id="11" name="Rectangle 10">
            <a:extLst>
              <a:ext uri="{FF2B5EF4-FFF2-40B4-BE49-F238E27FC236}">
                <a16:creationId xmlns:a16="http://schemas.microsoft.com/office/drawing/2014/main" id="{72726898-EB35-B843-A9F3-6A6AE629E8A0}"/>
              </a:ext>
            </a:extLst>
          </p:cNvPr>
          <p:cNvSpPr/>
          <p:nvPr/>
        </p:nvSpPr>
        <p:spPr>
          <a:xfrm>
            <a:off x="3200400" y="2347022"/>
            <a:ext cx="5466080" cy="58928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l"/>
            <a:r>
              <a:rPr lang="en-US" sz="2400" dirty="0">
                <a:solidFill>
                  <a:schemeClr val="tx1"/>
                </a:solidFill>
                <a:latin typeface="Univers LT Std 65 Bold"/>
                <a:cs typeface="Univers LT Std 65 Bold"/>
              </a:rPr>
              <a:t>Support for analytical networks </a:t>
            </a:r>
          </a:p>
        </p:txBody>
      </p:sp>
      <p:sp>
        <p:nvSpPr>
          <p:cNvPr id="12" name="Rectangle 11">
            <a:extLst>
              <a:ext uri="{FF2B5EF4-FFF2-40B4-BE49-F238E27FC236}">
                <a16:creationId xmlns:a16="http://schemas.microsoft.com/office/drawing/2014/main" id="{435EB28C-4C14-974F-86E4-3093F2F8B6D4}"/>
              </a:ext>
            </a:extLst>
          </p:cNvPr>
          <p:cNvSpPr/>
          <p:nvPr/>
        </p:nvSpPr>
        <p:spPr>
          <a:xfrm>
            <a:off x="3200400" y="3109022"/>
            <a:ext cx="5466080" cy="58928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l"/>
            <a:r>
              <a:rPr lang="en-US" sz="2400" dirty="0">
                <a:solidFill>
                  <a:schemeClr val="tx1"/>
                </a:solidFill>
                <a:latin typeface="Univers LT Std 65 Bold"/>
                <a:cs typeface="Univers LT Std 65 Bold"/>
              </a:rPr>
              <a:t>Analytical Capability Index</a:t>
            </a:r>
          </a:p>
        </p:txBody>
      </p:sp>
      <p:pic>
        <p:nvPicPr>
          <p:cNvPr id="6" name="Picture 5">
            <a:extLst>
              <a:ext uri="{FF2B5EF4-FFF2-40B4-BE49-F238E27FC236}">
                <a16:creationId xmlns:a16="http://schemas.microsoft.com/office/drawing/2014/main" id="{65783E56-D00B-694F-B820-F26D12D44C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7265" y="1319654"/>
            <a:ext cx="1640818" cy="2327910"/>
          </a:xfrm>
          <a:prstGeom prst="rect">
            <a:avLst/>
          </a:prstGeom>
          <a:ln>
            <a:solidFill>
              <a:schemeClr val="tx1"/>
            </a:solidFill>
          </a:ln>
        </p:spPr>
      </p:pic>
      <p:pic>
        <p:nvPicPr>
          <p:cNvPr id="15" name="Picture 14">
            <a:extLst>
              <a:ext uri="{FF2B5EF4-FFF2-40B4-BE49-F238E27FC236}">
                <a16:creationId xmlns:a16="http://schemas.microsoft.com/office/drawing/2014/main" id="{8800C94F-551F-6F4A-910B-512473372F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55634" y="2491420"/>
            <a:ext cx="1629806" cy="2312287"/>
          </a:xfrm>
          <a:prstGeom prst="rect">
            <a:avLst/>
          </a:prstGeom>
          <a:ln>
            <a:solidFill>
              <a:schemeClr val="tx1"/>
            </a:solidFill>
          </a:ln>
        </p:spPr>
      </p:pic>
      <p:sp>
        <p:nvSpPr>
          <p:cNvPr id="7" name="TextBox 6">
            <a:extLst>
              <a:ext uri="{FF2B5EF4-FFF2-40B4-BE49-F238E27FC236}">
                <a16:creationId xmlns:a16="http://schemas.microsoft.com/office/drawing/2014/main" id="{48013B28-637C-D442-A5A4-4134960C1B27}"/>
              </a:ext>
            </a:extLst>
          </p:cNvPr>
          <p:cNvSpPr txBox="1"/>
          <p:nvPr/>
        </p:nvSpPr>
        <p:spPr>
          <a:xfrm>
            <a:off x="9733280" y="40640"/>
            <a:ext cx="0" cy="0"/>
          </a:xfrm>
          <a:prstGeom prst="rect">
            <a:avLst/>
          </a:prstGeom>
          <a:solidFill>
            <a:srgbClr val="A6D7D3"/>
          </a:solidFill>
          <a:ln>
            <a:solidFill>
              <a:schemeClr val="tx1"/>
            </a:solidFill>
          </a:ln>
        </p:spPr>
        <p:txBody>
          <a:bodyPr wrap="none" rtlCol="0">
            <a:noAutofit/>
          </a:bodyPr>
          <a:lstStyle/>
          <a:p>
            <a:endParaRPr lang="en-US" sz="1400" dirty="0">
              <a:solidFill>
                <a:srgbClr val="FFFFFF"/>
              </a:solidFill>
              <a:latin typeface="+mj-lt"/>
            </a:endParaRPr>
          </a:p>
        </p:txBody>
      </p:sp>
    </p:spTree>
    <p:extLst>
      <p:ext uri="{BB962C8B-B14F-4D97-AF65-F5344CB8AC3E}">
        <p14:creationId xmlns:p14="http://schemas.microsoft.com/office/powerpoint/2010/main" val="2462931387"/>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Strengthening Social Care Analytics</a:t>
            </a:r>
          </a:p>
        </p:txBody>
      </p:sp>
      <p:sp>
        <p:nvSpPr>
          <p:cNvPr id="4" name="TextBox 3">
            <a:extLst>
              <a:ext uri="{FF2B5EF4-FFF2-40B4-BE49-F238E27FC236}">
                <a16:creationId xmlns:a16="http://schemas.microsoft.com/office/drawing/2014/main" id="{5A2EF130-605B-FA46-BCA9-49C4D41EB4BD}"/>
              </a:ext>
            </a:extLst>
          </p:cNvPr>
          <p:cNvSpPr txBox="1"/>
          <p:nvPr/>
        </p:nvSpPr>
        <p:spPr>
          <a:xfrm>
            <a:off x="2618509" y="4759037"/>
            <a:ext cx="0" cy="0"/>
          </a:xfrm>
          <a:prstGeom prst="rect">
            <a:avLst/>
          </a:prstGeom>
          <a:solidFill>
            <a:srgbClr val="A6D7D3"/>
          </a:solidFill>
        </p:spPr>
        <p:txBody>
          <a:bodyPr wrap="none" rtlCol="0">
            <a:noAutofit/>
          </a:bodyPr>
          <a:lstStyle/>
          <a:p>
            <a:endParaRPr lang="en-US" sz="1050" dirty="0">
              <a:solidFill>
                <a:srgbClr val="FFFFFF"/>
              </a:solidFill>
              <a:latin typeface="+mj-lt"/>
            </a:endParaRPr>
          </a:p>
        </p:txBody>
      </p:sp>
      <p:pic>
        <p:nvPicPr>
          <p:cNvPr id="8" name="Picture 7">
            <a:extLst>
              <a:ext uri="{FF2B5EF4-FFF2-40B4-BE49-F238E27FC236}">
                <a16:creationId xmlns:a16="http://schemas.microsoft.com/office/drawing/2014/main" id="{738B2702-0F6E-274B-8C67-512148D655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12351" y="1316834"/>
            <a:ext cx="3297010" cy="1890286"/>
          </a:xfrm>
          <a:prstGeom prst="rect">
            <a:avLst/>
          </a:prstGeom>
          <a:ln>
            <a:solidFill>
              <a:schemeClr val="tx1"/>
            </a:solidFill>
          </a:ln>
        </p:spPr>
      </p:pic>
      <p:pic>
        <p:nvPicPr>
          <p:cNvPr id="10" name="Picture 9">
            <a:extLst>
              <a:ext uri="{FF2B5EF4-FFF2-40B4-BE49-F238E27FC236}">
                <a16:creationId xmlns:a16="http://schemas.microsoft.com/office/drawing/2014/main" id="{80CAFE24-D447-E649-A97A-A7AF02FE27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0003" y="1215234"/>
            <a:ext cx="3375783" cy="2288788"/>
          </a:xfrm>
          <a:prstGeom prst="rect">
            <a:avLst/>
          </a:prstGeom>
          <a:ln>
            <a:solidFill>
              <a:schemeClr val="tx1"/>
            </a:solidFill>
          </a:ln>
        </p:spPr>
      </p:pic>
      <p:pic>
        <p:nvPicPr>
          <p:cNvPr id="9" name="Picture 8">
            <a:extLst>
              <a:ext uri="{FF2B5EF4-FFF2-40B4-BE49-F238E27FC236}">
                <a16:creationId xmlns:a16="http://schemas.microsoft.com/office/drawing/2014/main" id="{E4D1E707-88DE-5A49-89B8-3AB443CE62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50662" y="1505165"/>
            <a:ext cx="2399231" cy="3403910"/>
          </a:xfrm>
          <a:prstGeom prst="rect">
            <a:avLst/>
          </a:prstGeom>
          <a:ln>
            <a:solidFill>
              <a:schemeClr val="tx1"/>
            </a:solidFill>
          </a:ln>
        </p:spPr>
      </p:pic>
      <p:sp>
        <p:nvSpPr>
          <p:cNvPr id="11" name="Rectangle 10">
            <a:extLst>
              <a:ext uri="{FF2B5EF4-FFF2-40B4-BE49-F238E27FC236}">
                <a16:creationId xmlns:a16="http://schemas.microsoft.com/office/drawing/2014/main" id="{17AC7317-A453-8741-A442-1A630EC25B67}"/>
              </a:ext>
            </a:extLst>
          </p:cNvPr>
          <p:cNvSpPr/>
          <p:nvPr/>
        </p:nvSpPr>
        <p:spPr>
          <a:xfrm>
            <a:off x="5394960" y="3591738"/>
            <a:ext cx="3474720" cy="909142"/>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t"/>
          <a:lstStyle/>
          <a:p>
            <a:pPr algn="l"/>
            <a:r>
              <a:rPr lang="en-US" sz="2400" dirty="0">
                <a:solidFill>
                  <a:schemeClr val="tx1"/>
                </a:solidFill>
                <a:latin typeface="Univers LT Std 65 Bold"/>
                <a:cs typeface="Univers LT Std 65 Bold"/>
              </a:rPr>
              <a:t>Community of practice (coming soon)</a:t>
            </a:r>
          </a:p>
        </p:txBody>
      </p:sp>
    </p:spTree>
    <p:extLst>
      <p:ext uri="{BB962C8B-B14F-4D97-AF65-F5344CB8AC3E}">
        <p14:creationId xmlns:p14="http://schemas.microsoft.com/office/powerpoint/2010/main" val="542357103"/>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1620" dirty="0"/>
              <a:t>https://</a:t>
            </a:r>
            <a:r>
              <a:rPr lang="en-US" sz="1620" dirty="0" err="1"/>
              <a:t>www.health.org.uk</a:t>
            </a:r>
            <a:r>
              <a:rPr lang="en-US" sz="1620" dirty="0"/>
              <a:t>/what-we-do/data-analytics</a:t>
            </a:r>
          </a:p>
        </p:txBody>
      </p:sp>
    </p:spTree>
    <p:extLst>
      <p:ext uri="{BB962C8B-B14F-4D97-AF65-F5344CB8AC3E}">
        <p14:creationId xmlns:p14="http://schemas.microsoft.com/office/powerpoint/2010/main" val="1568262860"/>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8E081-8B1A-4021-B53D-678DF5941898}"/>
              </a:ext>
            </a:extLst>
          </p:cNvPr>
          <p:cNvSpPr>
            <a:spLocks noGrp="1"/>
          </p:cNvSpPr>
          <p:nvPr>
            <p:ph type="title"/>
          </p:nvPr>
        </p:nvSpPr>
        <p:spPr>
          <a:xfrm>
            <a:off x="467544" y="2355726"/>
            <a:ext cx="8406469" cy="941796"/>
          </a:xfrm>
        </p:spPr>
        <p:txBody>
          <a:bodyPr/>
          <a:lstStyle/>
          <a:p>
            <a:pPr algn="ctr"/>
            <a:r>
              <a:rPr lang="en-GB"/>
              <a:t>Ensuring everyone’s health and care benefits from analytics and data-driven technology</a:t>
            </a:r>
          </a:p>
        </p:txBody>
      </p:sp>
      <p:grpSp>
        <p:nvGrpSpPr>
          <p:cNvPr id="9" name="Group 8">
            <a:extLst>
              <a:ext uri="{FF2B5EF4-FFF2-40B4-BE49-F238E27FC236}">
                <a16:creationId xmlns:a16="http://schemas.microsoft.com/office/drawing/2014/main" id="{A2463EA5-E8DB-4804-BC2C-F31170079542}"/>
              </a:ext>
            </a:extLst>
          </p:cNvPr>
          <p:cNvGrpSpPr/>
          <p:nvPr/>
        </p:nvGrpSpPr>
        <p:grpSpPr>
          <a:xfrm>
            <a:off x="845586" y="897564"/>
            <a:ext cx="7668852" cy="594066"/>
            <a:chOff x="3494" y="613391"/>
            <a:chExt cx="2772638" cy="1663582"/>
          </a:xfrm>
        </p:grpSpPr>
        <p:sp>
          <p:nvSpPr>
            <p:cNvPr id="13" name="Rectangle 12">
              <a:extLst>
                <a:ext uri="{FF2B5EF4-FFF2-40B4-BE49-F238E27FC236}">
                  <a16:creationId xmlns:a16="http://schemas.microsoft.com/office/drawing/2014/main" id="{55E5DFAC-7E7F-47B7-B175-268BB4FA132E}"/>
                </a:ext>
              </a:extLst>
            </p:cNvPr>
            <p:cNvSpPr/>
            <p:nvPr/>
          </p:nvSpPr>
          <p:spPr>
            <a:xfrm>
              <a:off x="3494" y="613391"/>
              <a:ext cx="2772638" cy="166358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B574F3D3-7A9F-4958-A911-B000924DDF44}"/>
                </a:ext>
              </a:extLst>
            </p:cNvPr>
            <p:cNvSpPr txBox="1"/>
            <p:nvPr/>
          </p:nvSpPr>
          <p:spPr>
            <a:xfrm>
              <a:off x="3494" y="613391"/>
              <a:ext cx="2772638" cy="16635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GB"/>
                <a:t>Challenges for health and health care</a:t>
              </a:r>
            </a:p>
          </p:txBody>
        </p:sp>
      </p:grpSp>
      <p:grpSp>
        <p:nvGrpSpPr>
          <p:cNvPr id="15" name="Group 14">
            <a:extLst>
              <a:ext uri="{FF2B5EF4-FFF2-40B4-BE49-F238E27FC236}">
                <a16:creationId xmlns:a16="http://schemas.microsoft.com/office/drawing/2014/main" id="{8DE639FF-C295-46EF-9C55-6DB77F5D89B6}"/>
              </a:ext>
            </a:extLst>
          </p:cNvPr>
          <p:cNvGrpSpPr/>
          <p:nvPr/>
        </p:nvGrpSpPr>
        <p:grpSpPr>
          <a:xfrm>
            <a:off x="851508" y="4161618"/>
            <a:ext cx="7668852" cy="594066"/>
            <a:chOff x="3494" y="613391"/>
            <a:chExt cx="2772638" cy="1663582"/>
          </a:xfrm>
        </p:grpSpPr>
        <p:sp>
          <p:nvSpPr>
            <p:cNvPr id="16" name="Rectangle 15">
              <a:extLst>
                <a:ext uri="{FF2B5EF4-FFF2-40B4-BE49-F238E27FC236}">
                  <a16:creationId xmlns:a16="http://schemas.microsoft.com/office/drawing/2014/main" id="{14B9927A-2356-4D7E-B659-6DB2ACB0EC1B}"/>
                </a:ext>
              </a:extLst>
            </p:cNvPr>
            <p:cNvSpPr/>
            <p:nvPr/>
          </p:nvSpPr>
          <p:spPr>
            <a:xfrm>
              <a:off x="3494" y="613391"/>
              <a:ext cx="2772638" cy="166358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F0882D83-21FE-4821-A5EE-4092BFA16DC1}"/>
                </a:ext>
              </a:extLst>
            </p:cNvPr>
            <p:cNvSpPr txBox="1"/>
            <p:nvPr/>
          </p:nvSpPr>
          <p:spPr>
            <a:xfrm>
              <a:off x="3494" y="613391"/>
              <a:ext cx="2772638" cy="16635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algn="ctr" defTabSz="800100">
                <a:lnSpc>
                  <a:spcPct val="90000"/>
                </a:lnSpc>
                <a:spcBef>
                  <a:spcPct val="0"/>
                </a:spcBef>
                <a:spcAft>
                  <a:spcPct val="35000"/>
                </a:spcAft>
              </a:pPr>
              <a:r>
                <a:rPr lang="en-GB"/>
                <a:t>Developments in analytics and data driven technology</a:t>
              </a:r>
            </a:p>
          </p:txBody>
        </p:sp>
      </p:grpSp>
      <p:sp>
        <p:nvSpPr>
          <p:cNvPr id="3" name="Arrow: Down 2">
            <a:extLst>
              <a:ext uri="{FF2B5EF4-FFF2-40B4-BE49-F238E27FC236}">
                <a16:creationId xmlns:a16="http://schemas.microsoft.com/office/drawing/2014/main" id="{39851F10-84C5-4786-A8A3-663742F01AA2}"/>
              </a:ext>
            </a:extLst>
          </p:cNvPr>
          <p:cNvSpPr/>
          <p:nvPr/>
        </p:nvSpPr>
        <p:spPr>
          <a:xfrm>
            <a:off x="4382979" y="1599642"/>
            <a:ext cx="594066" cy="756084"/>
          </a:xfrm>
          <a:prstGeom prst="downArrow">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l"/>
            <a:endParaRPr lang="en-GB" sz="2250">
              <a:solidFill>
                <a:schemeClr val="accent1"/>
              </a:solidFill>
              <a:latin typeface="Univers LT Std 65 Bold"/>
              <a:cs typeface="Univers LT Std 65 Bold"/>
            </a:endParaRPr>
          </a:p>
        </p:txBody>
      </p:sp>
      <p:sp>
        <p:nvSpPr>
          <p:cNvPr id="18" name="Arrow: Down 17">
            <a:extLst>
              <a:ext uri="{FF2B5EF4-FFF2-40B4-BE49-F238E27FC236}">
                <a16:creationId xmlns:a16="http://schemas.microsoft.com/office/drawing/2014/main" id="{224E5D22-5808-42F3-8CDF-0CAFB5E061A0}"/>
              </a:ext>
            </a:extLst>
          </p:cNvPr>
          <p:cNvSpPr/>
          <p:nvPr/>
        </p:nvSpPr>
        <p:spPr>
          <a:xfrm rot="10800000">
            <a:off x="4373745" y="3297522"/>
            <a:ext cx="594066" cy="756084"/>
          </a:xfrm>
          <a:prstGeom prst="downArrow">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l"/>
            <a:endParaRPr lang="en-GB" sz="2250">
              <a:solidFill>
                <a:schemeClr val="accent1"/>
              </a:solidFill>
              <a:latin typeface="Univers LT Std 65 Bold"/>
              <a:cs typeface="Univers LT Std 65 Bold"/>
            </a:endParaRPr>
          </a:p>
        </p:txBody>
      </p:sp>
    </p:spTree>
    <p:extLst>
      <p:ext uri="{BB962C8B-B14F-4D97-AF65-F5344CB8AC3E}">
        <p14:creationId xmlns:p14="http://schemas.microsoft.com/office/powerpoint/2010/main" val="3234878653"/>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265E-C6B3-6F46-8C69-B30242533B45}"/>
              </a:ext>
            </a:extLst>
          </p:cNvPr>
          <p:cNvSpPr>
            <a:spLocks noGrp="1"/>
          </p:cNvSpPr>
          <p:nvPr>
            <p:ph type="title"/>
          </p:nvPr>
        </p:nvSpPr>
        <p:spPr/>
        <p:txBody>
          <a:bodyPr/>
          <a:lstStyle/>
          <a:p>
            <a:r>
              <a:rPr lang="en-US" dirty="0"/>
              <a:t>UK health data timeline</a:t>
            </a:r>
          </a:p>
        </p:txBody>
      </p:sp>
      <p:graphicFrame>
        <p:nvGraphicFramePr>
          <p:cNvPr id="5" name="Diagram 4">
            <a:extLst>
              <a:ext uri="{FF2B5EF4-FFF2-40B4-BE49-F238E27FC236}">
                <a16:creationId xmlns:a16="http://schemas.microsoft.com/office/drawing/2014/main" id="{FA1D081C-1263-C54F-9D9C-2576C5184BB2}"/>
              </a:ext>
            </a:extLst>
          </p:cNvPr>
          <p:cNvGraphicFramePr/>
          <p:nvPr>
            <p:extLst>
              <p:ext uri="{D42A27DB-BD31-4B8C-83A1-F6EECF244321}">
                <p14:modId xmlns:p14="http://schemas.microsoft.com/office/powerpoint/2010/main" val="1312580843"/>
              </p:ext>
            </p:extLst>
          </p:nvPr>
        </p:nvGraphicFramePr>
        <p:xfrm>
          <a:off x="360003" y="1092329"/>
          <a:ext cx="8783997" cy="30405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C875F9D7-DDE2-8845-942B-21F0F4291CED}"/>
              </a:ext>
            </a:extLst>
          </p:cNvPr>
          <p:cNvSpPr txBox="1"/>
          <p:nvPr/>
        </p:nvSpPr>
        <p:spPr>
          <a:xfrm>
            <a:off x="5568696" y="-164592"/>
            <a:ext cx="0" cy="0"/>
          </a:xfrm>
          <a:prstGeom prst="rect">
            <a:avLst/>
          </a:prstGeom>
          <a:solidFill>
            <a:srgbClr val="A6D7D3"/>
          </a:solidFill>
        </p:spPr>
        <p:txBody>
          <a:bodyPr wrap="none" rtlCol="0">
            <a:noAutofit/>
          </a:bodyPr>
          <a:lstStyle/>
          <a:p>
            <a:endParaRPr lang="en-US" sz="1400" dirty="0">
              <a:solidFill>
                <a:srgbClr val="FFFFFF"/>
              </a:solidFill>
              <a:latin typeface="+mj-lt"/>
            </a:endParaRPr>
          </a:p>
        </p:txBody>
      </p:sp>
      <p:sp>
        <p:nvSpPr>
          <p:cNvPr id="4" name="TextBox 3">
            <a:extLst>
              <a:ext uri="{FF2B5EF4-FFF2-40B4-BE49-F238E27FC236}">
                <a16:creationId xmlns:a16="http://schemas.microsoft.com/office/drawing/2014/main" id="{1AD0F099-A420-2A40-B3AC-8E5E3C46530F}"/>
              </a:ext>
            </a:extLst>
          </p:cNvPr>
          <p:cNvSpPr txBox="1"/>
          <p:nvPr/>
        </p:nvSpPr>
        <p:spPr>
          <a:xfrm>
            <a:off x="2578608" y="5175504"/>
            <a:ext cx="0" cy="0"/>
          </a:xfrm>
          <a:prstGeom prst="rect">
            <a:avLst/>
          </a:prstGeom>
          <a:solidFill>
            <a:srgbClr val="A6D7D3"/>
          </a:solidFill>
        </p:spPr>
        <p:txBody>
          <a:bodyPr wrap="none" rtlCol="0">
            <a:noAutofit/>
          </a:bodyPr>
          <a:lstStyle/>
          <a:p>
            <a:endParaRPr lang="en-US" sz="1400" dirty="0">
              <a:solidFill>
                <a:srgbClr val="FFFFFF"/>
              </a:solidFill>
              <a:latin typeface="+mj-lt"/>
            </a:endParaRPr>
          </a:p>
        </p:txBody>
      </p:sp>
      <p:sp>
        <p:nvSpPr>
          <p:cNvPr id="6" name="TextBox 5">
            <a:extLst>
              <a:ext uri="{FF2B5EF4-FFF2-40B4-BE49-F238E27FC236}">
                <a16:creationId xmlns:a16="http://schemas.microsoft.com/office/drawing/2014/main" id="{1B8039DD-380D-1B40-A87F-6D2DF6A39690}"/>
              </a:ext>
            </a:extLst>
          </p:cNvPr>
          <p:cNvSpPr txBox="1"/>
          <p:nvPr/>
        </p:nvSpPr>
        <p:spPr>
          <a:xfrm>
            <a:off x="4809744" y="5010912"/>
            <a:ext cx="0" cy="0"/>
          </a:xfrm>
          <a:prstGeom prst="rect">
            <a:avLst/>
          </a:prstGeom>
          <a:solidFill>
            <a:srgbClr val="A6D7D3"/>
          </a:solidFill>
        </p:spPr>
        <p:txBody>
          <a:bodyPr wrap="none" rtlCol="0">
            <a:noAutofit/>
          </a:bodyPr>
          <a:lstStyle/>
          <a:p>
            <a:endParaRPr lang="en-US" sz="1400" dirty="0">
              <a:solidFill>
                <a:srgbClr val="FFFFFF"/>
              </a:solidFill>
              <a:latin typeface="+mj-lt"/>
            </a:endParaRPr>
          </a:p>
        </p:txBody>
      </p:sp>
      <p:sp>
        <p:nvSpPr>
          <p:cNvPr id="7" name="TextBox 6">
            <a:extLst>
              <a:ext uri="{FF2B5EF4-FFF2-40B4-BE49-F238E27FC236}">
                <a16:creationId xmlns:a16="http://schemas.microsoft.com/office/drawing/2014/main" id="{AFF5A2DC-5F0B-9E4C-AC9B-BC4BCED721C4}"/>
              </a:ext>
            </a:extLst>
          </p:cNvPr>
          <p:cNvSpPr txBox="1"/>
          <p:nvPr/>
        </p:nvSpPr>
        <p:spPr>
          <a:xfrm>
            <a:off x="6355080" y="-128016"/>
            <a:ext cx="0" cy="0"/>
          </a:xfrm>
          <a:prstGeom prst="rect">
            <a:avLst/>
          </a:prstGeom>
          <a:solidFill>
            <a:srgbClr val="A6D7D3"/>
          </a:solidFill>
        </p:spPr>
        <p:txBody>
          <a:bodyPr wrap="none" rtlCol="0">
            <a:noAutofit/>
          </a:bodyPr>
          <a:lstStyle/>
          <a:p>
            <a:endParaRPr lang="en-US" sz="1400" dirty="0">
              <a:solidFill>
                <a:srgbClr val="FFFFFF"/>
              </a:solidFill>
              <a:latin typeface="+mj-lt"/>
            </a:endParaRPr>
          </a:p>
        </p:txBody>
      </p:sp>
    </p:spTree>
    <p:extLst>
      <p:ext uri="{BB962C8B-B14F-4D97-AF65-F5344CB8AC3E}">
        <p14:creationId xmlns:p14="http://schemas.microsoft.com/office/powerpoint/2010/main" val="1760259069"/>
      </p:ext>
    </p:extLst>
  </p:cSld>
  <p:clrMapOvr>
    <a:masterClrMapping/>
  </p:clrMapOvr>
  <mc:AlternateContent xmlns:mc="http://schemas.openxmlformats.org/markup-compatibility/2006" xmlns:p14="http://schemas.microsoft.com/office/powerpoint/2010/main">
    <mc:Choice Requires="p14">
      <p:transition spd="slow" p14:dur="11250" advTm="10645"/>
    </mc:Choice>
    <mc:Fallback xmlns="">
      <p:transition spd="slow" advTm="1064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BE6F14-41FB-8D4C-A0C3-06667D341934}"/>
              </a:ext>
            </a:extLst>
          </p:cNvPr>
          <p:cNvSpPr/>
          <p:nvPr/>
        </p:nvSpPr>
        <p:spPr>
          <a:xfrm>
            <a:off x="1362567" y="918062"/>
            <a:ext cx="922454" cy="410466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a:endParaRPr>
          </a:p>
        </p:txBody>
      </p:sp>
      <p:sp>
        <p:nvSpPr>
          <p:cNvPr id="18" name="TextBox 17">
            <a:extLst>
              <a:ext uri="{FF2B5EF4-FFF2-40B4-BE49-F238E27FC236}">
                <a16:creationId xmlns:a16="http://schemas.microsoft.com/office/drawing/2014/main" id="{B86A220B-68AF-4B1D-A812-3CE2373B0E50}"/>
              </a:ext>
            </a:extLst>
          </p:cNvPr>
          <p:cNvSpPr txBox="1"/>
          <p:nvPr/>
        </p:nvSpPr>
        <p:spPr>
          <a:xfrm>
            <a:off x="435602" y="3332123"/>
            <a:ext cx="836855" cy="369332"/>
          </a:xfrm>
          <a:prstGeom prst="rect">
            <a:avLst/>
          </a:prstGeom>
          <a:noFill/>
        </p:spPr>
        <p:txBody>
          <a:bodyPr wrap="square" rtlCol="0">
            <a:spAutoFit/>
          </a:bodyPr>
          <a:lstStyle/>
          <a:p>
            <a:pPr algn="r" defTabSz="685800"/>
            <a:r>
              <a:rPr lang="en-GB" sz="900" dirty="0">
                <a:solidFill>
                  <a:prstClr val="black"/>
                </a:solidFill>
                <a:latin typeface="Calibri"/>
              </a:rPr>
              <a:t>Primary Care (GP data)</a:t>
            </a:r>
          </a:p>
        </p:txBody>
      </p:sp>
      <p:sp>
        <p:nvSpPr>
          <p:cNvPr id="21" name="TextBox 20">
            <a:extLst>
              <a:ext uri="{FF2B5EF4-FFF2-40B4-BE49-F238E27FC236}">
                <a16:creationId xmlns:a16="http://schemas.microsoft.com/office/drawing/2014/main" id="{7EC251F9-B1CF-486D-891B-BB8FC00076B9}"/>
              </a:ext>
            </a:extLst>
          </p:cNvPr>
          <p:cNvSpPr txBox="1"/>
          <p:nvPr/>
        </p:nvSpPr>
        <p:spPr>
          <a:xfrm>
            <a:off x="3428524" y="32089"/>
            <a:ext cx="2931275" cy="507831"/>
          </a:xfrm>
          <a:prstGeom prst="rect">
            <a:avLst/>
          </a:prstGeom>
          <a:noFill/>
        </p:spPr>
        <p:txBody>
          <a:bodyPr wrap="square" rtlCol="0">
            <a:spAutoFit/>
          </a:bodyPr>
          <a:lstStyle/>
          <a:p>
            <a:pPr algn="ctr" defTabSz="685800"/>
            <a:r>
              <a:rPr lang="en-GB" sz="1350" b="1" dirty="0">
                <a:solidFill>
                  <a:prstClr val="black"/>
                </a:solidFill>
                <a:latin typeface="Calibri"/>
              </a:rPr>
              <a:t>Data from the perspective of a typical…</a:t>
            </a:r>
          </a:p>
        </p:txBody>
      </p:sp>
      <p:sp>
        <p:nvSpPr>
          <p:cNvPr id="37" name="TextBox 36">
            <a:extLst>
              <a:ext uri="{FF2B5EF4-FFF2-40B4-BE49-F238E27FC236}">
                <a16:creationId xmlns:a16="http://schemas.microsoft.com/office/drawing/2014/main" id="{C481A048-23B6-4F5F-AECB-A22C9882D002}"/>
              </a:ext>
            </a:extLst>
          </p:cNvPr>
          <p:cNvSpPr txBox="1"/>
          <p:nvPr/>
        </p:nvSpPr>
        <p:spPr>
          <a:xfrm>
            <a:off x="434404" y="2819567"/>
            <a:ext cx="836855" cy="369332"/>
          </a:xfrm>
          <a:prstGeom prst="rect">
            <a:avLst/>
          </a:prstGeom>
          <a:noFill/>
        </p:spPr>
        <p:txBody>
          <a:bodyPr wrap="square" rtlCol="0">
            <a:spAutoFit/>
          </a:bodyPr>
          <a:lstStyle/>
          <a:p>
            <a:pPr algn="r" defTabSz="685800"/>
            <a:r>
              <a:rPr lang="en-GB" sz="900" dirty="0">
                <a:solidFill>
                  <a:prstClr val="black"/>
                </a:solidFill>
                <a:latin typeface="Calibri"/>
              </a:rPr>
              <a:t>Outpatient</a:t>
            </a:r>
          </a:p>
          <a:p>
            <a:pPr algn="r" defTabSz="685800"/>
            <a:r>
              <a:rPr lang="en-GB" sz="900" dirty="0">
                <a:solidFill>
                  <a:prstClr val="black"/>
                </a:solidFill>
                <a:latin typeface="Calibri"/>
              </a:rPr>
              <a:t>appointments</a:t>
            </a:r>
          </a:p>
        </p:txBody>
      </p:sp>
      <p:sp>
        <p:nvSpPr>
          <p:cNvPr id="38" name="TextBox 37">
            <a:extLst>
              <a:ext uri="{FF2B5EF4-FFF2-40B4-BE49-F238E27FC236}">
                <a16:creationId xmlns:a16="http://schemas.microsoft.com/office/drawing/2014/main" id="{07B54946-4C02-4918-B0E4-C1F17B6F104E}"/>
              </a:ext>
            </a:extLst>
          </p:cNvPr>
          <p:cNvSpPr txBox="1"/>
          <p:nvPr/>
        </p:nvSpPr>
        <p:spPr>
          <a:xfrm>
            <a:off x="413455" y="2399204"/>
            <a:ext cx="836855" cy="369332"/>
          </a:xfrm>
          <a:prstGeom prst="rect">
            <a:avLst/>
          </a:prstGeom>
          <a:noFill/>
        </p:spPr>
        <p:txBody>
          <a:bodyPr wrap="square" rtlCol="0">
            <a:spAutoFit/>
          </a:bodyPr>
          <a:lstStyle/>
          <a:p>
            <a:pPr algn="r" defTabSz="685800"/>
            <a:r>
              <a:rPr lang="en-GB" sz="900" dirty="0">
                <a:solidFill>
                  <a:prstClr val="black"/>
                </a:solidFill>
                <a:latin typeface="Calibri"/>
              </a:rPr>
              <a:t>A&amp;E attendances</a:t>
            </a:r>
          </a:p>
        </p:txBody>
      </p:sp>
      <p:sp>
        <p:nvSpPr>
          <p:cNvPr id="39" name="TextBox 38">
            <a:extLst>
              <a:ext uri="{FF2B5EF4-FFF2-40B4-BE49-F238E27FC236}">
                <a16:creationId xmlns:a16="http://schemas.microsoft.com/office/drawing/2014/main" id="{14F8968D-969E-4262-9964-196D370BED30}"/>
              </a:ext>
            </a:extLst>
          </p:cNvPr>
          <p:cNvSpPr txBox="1"/>
          <p:nvPr/>
        </p:nvSpPr>
        <p:spPr>
          <a:xfrm>
            <a:off x="434404" y="1869448"/>
            <a:ext cx="836855" cy="369332"/>
          </a:xfrm>
          <a:prstGeom prst="rect">
            <a:avLst/>
          </a:prstGeom>
          <a:noFill/>
        </p:spPr>
        <p:txBody>
          <a:bodyPr wrap="square" rtlCol="0">
            <a:spAutoFit/>
          </a:bodyPr>
          <a:lstStyle/>
          <a:p>
            <a:pPr algn="r" defTabSz="685800"/>
            <a:r>
              <a:rPr lang="en-GB" sz="900" dirty="0">
                <a:solidFill>
                  <a:prstClr val="black"/>
                </a:solidFill>
                <a:latin typeface="Calibri"/>
              </a:rPr>
              <a:t>Inpatient</a:t>
            </a:r>
          </a:p>
          <a:p>
            <a:pPr algn="r" defTabSz="685800"/>
            <a:r>
              <a:rPr lang="en-GB" sz="900" dirty="0">
                <a:solidFill>
                  <a:prstClr val="black"/>
                </a:solidFill>
                <a:latin typeface="Calibri"/>
              </a:rPr>
              <a:t>admissions</a:t>
            </a:r>
          </a:p>
        </p:txBody>
      </p:sp>
      <p:sp>
        <p:nvSpPr>
          <p:cNvPr id="40" name="TextBox 39">
            <a:extLst>
              <a:ext uri="{FF2B5EF4-FFF2-40B4-BE49-F238E27FC236}">
                <a16:creationId xmlns:a16="http://schemas.microsoft.com/office/drawing/2014/main" id="{CF26E5FF-9EAF-4203-8DED-A360E7BEB3D2}"/>
              </a:ext>
            </a:extLst>
          </p:cNvPr>
          <p:cNvSpPr txBox="1"/>
          <p:nvPr/>
        </p:nvSpPr>
        <p:spPr>
          <a:xfrm>
            <a:off x="403168" y="1440744"/>
            <a:ext cx="836855" cy="230832"/>
          </a:xfrm>
          <a:prstGeom prst="rect">
            <a:avLst/>
          </a:prstGeom>
          <a:noFill/>
        </p:spPr>
        <p:txBody>
          <a:bodyPr wrap="square" rtlCol="0">
            <a:spAutoFit/>
          </a:bodyPr>
          <a:lstStyle/>
          <a:p>
            <a:pPr algn="r" defTabSz="685800"/>
            <a:r>
              <a:rPr lang="en-GB" sz="900" dirty="0">
                <a:solidFill>
                  <a:prstClr val="black"/>
                </a:solidFill>
                <a:latin typeface="Calibri"/>
              </a:rPr>
              <a:t>Deaths</a:t>
            </a:r>
          </a:p>
        </p:txBody>
      </p:sp>
      <p:sp>
        <p:nvSpPr>
          <p:cNvPr id="45" name="TextBox 44">
            <a:extLst>
              <a:ext uri="{FF2B5EF4-FFF2-40B4-BE49-F238E27FC236}">
                <a16:creationId xmlns:a16="http://schemas.microsoft.com/office/drawing/2014/main" id="{C3ACBA12-82CF-4DB7-BF4E-97EB7E78CBE7}"/>
              </a:ext>
            </a:extLst>
          </p:cNvPr>
          <p:cNvSpPr txBox="1"/>
          <p:nvPr/>
        </p:nvSpPr>
        <p:spPr>
          <a:xfrm>
            <a:off x="411355" y="4225848"/>
            <a:ext cx="836855" cy="369332"/>
          </a:xfrm>
          <a:prstGeom prst="rect">
            <a:avLst/>
          </a:prstGeom>
          <a:noFill/>
        </p:spPr>
        <p:txBody>
          <a:bodyPr wrap="square" rtlCol="0">
            <a:spAutoFit/>
          </a:bodyPr>
          <a:lstStyle/>
          <a:p>
            <a:pPr algn="r" defTabSz="685800"/>
            <a:r>
              <a:rPr lang="en-GB" sz="900" dirty="0">
                <a:solidFill>
                  <a:prstClr val="black"/>
                </a:solidFill>
                <a:latin typeface="Calibri"/>
              </a:rPr>
              <a:t>Social Care providers</a:t>
            </a:r>
          </a:p>
        </p:txBody>
      </p:sp>
      <p:sp>
        <p:nvSpPr>
          <p:cNvPr id="46" name="TextBox 45">
            <a:extLst>
              <a:ext uri="{FF2B5EF4-FFF2-40B4-BE49-F238E27FC236}">
                <a16:creationId xmlns:a16="http://schemas.microsoft.com/office/drawing/2014/main" id="{E929DBB7-9E2C-4424-8211-2CB907114233}"/>
              </a:ext>
            </a:extLst>
          </p:cNvPr>
          <p:cNvSpPr txBox="1"/>
          <p:nvPr/>
        </p:nvSpPr>
        <p:spPr>
          <a:xfrm>
            <a:off x="411355" y="3799698"/>
            <a:ext cx="836855" cy="369332"/>
          </a:xfrm>
          <a:prstGeom prst="rect">
            <a:avLst/>
          </a:prstGeom>
          <a:noFill/>
        </p:spPr>
        <p:txBody>
          <a:bodyPr wrap="square" rtlCol="0">
            <a:spAutoFit/>
          </a:bodyPr>
          <a:lstStyle/>
          <a:p>
            <a:pPr algn="r" defTabSz="685800"/>
            <a:r>
              <a:rPr lang="en-GB" sz="900" dirty="0">
                <a:solidFill>
                  <a:prstClr val="black"/>
                </a:solidFill>
                <a:latin typeface="Calibri"/>
              </a:rPr>
              <a:t>Community</a:t>
            </a:r>
          </a:p>
          <a:p>
            <a:pPr algn="r" defTabSz="685800"/>
            <a:r>
              <a:rPr lang="en-GB" sz="900" dirty="0">
                <a:solidFill>
                  <a:prstClr val="black"/>
                </a:solidFill>
                <a:latin typeface="Calibri"/>
              </a:rPr>
              <a:t>health</a:t>
            </a:r>
          </a:p>
        </p:txBody>
      </p:sp>
      <p:sp>
        <p:nvSpPr>
          <p:cNvPr id="50" name="TextBox 49">
            <a:extLst>
              <a:ext uri="{FF2B5EF4-FFF2-40B4-BE49-F238E27FC236}">
                <a16:creationId xmlns:a16="http://schemas.microsoft.com/office/drawing/2014/main" id="{132631E6-46CF-48F2-BA25-D58302A93A87}"/>
              </a:ext>
            </a:extLst>
          </p:cNvPr>
          <p:cNvSpPr txBox="1"/>
          <p:nvPr/>
        </p:nvSpPr>
        <p:spPr>
          <a:xfrm>
            <a:off x="1220374" y="555360"/>
            <a:ext cx="1191386" cy="230832"/>
          </a:xfrm>
          <a:prstGeom prst="rect">
            <a:avLst/>
          </a:prstGeom>
          <a:noFill/>
        </p:spPr>
        <p:txBody>
          <a:bodyPr wrap="square" rtlCol="0">
            <a:spAutoFit/>
          </a:bodyPr>
          <a:lstStyle/>
          <a:p>
            <a:pPr algn="ctr" defTabSz="685800"/>
            <a:r>
              <a:rPr lang="en-GB" sz="900" dirty="0">
                <a:solidFill>
                  <a:prstClr val="black"/>
                </a:solidFill>
                <a:latin typeface="Calibri"/>
              </a:rPr>
              <a:t>General practice</a:t>
            </a:r>
          </a:p>
        </p:txBody>
      </p:sp>
      <p:sp>
        <p:nvSpPr>
          <p:cNvPr id="11" name="TextBox 10">
            <a:extLst>
              <a:ext uri="{FF2B5EF4-FFF2-40B4-BE49-F238E27FC236}">
                <a16:creationId xmlns:a16="http://schemas.microsoft.com/office/drawing/2014/main" id="{DE70C73B-59AC-406D-822E-511DCE9D38E0}"/>
              </a:ext>
            </a:extLst>
          </p:cNvPr>
          <p:cNvSpPr txBox="1"/>
          <p:nvPr/>
        </p:nvSpPr>
        <p:spPr>
          <a:xfrm>
            <a:off x="1467135" y="3644826"/>
            <a:ext cx="773092" cy="507831"/>
          </a:xfrm>
          <a:prstGeom prst="rect">
            <a:avLst/>
          </a:prstGeom>
          <a:noFill/>
        </p:spPr>
        <p:txBody>
          <a:bodyPr wrap="square" rtlCol="0">
            <a:spAutoFit/>
          </a:bodyPr>
          <a:lstStyle/>
          <a:p>
            <a:pPr defTabSz="685800"/>
            <a:r>
              <a:rPr lang="en-GB" sz="900" dirty="0">
                <a:solidFill>
                  <a:prstClr val="black"/>
                </a:solidFill>
                <a:latin typeface="Calibri"/>
              </a:rPr>
              <a:t>Electronic health record</a:t>
            </a:r>
          </a:p>
        </p:txBody>
      </p:sp>
      <p:grpSp>
        <p:nvGrpSpPr>
          <p:cNvPr id="3" name="Group 2">
            <a:extLst>
              <a:ext uri="{FF2B5EF4-FFF2-40B4-BE49-F238E27FC236}">
                <a16:creationId xmlns:a16="http://schemas.microsoft.com/office/drawing/2014/main" id="{9E8ADE64-C0BE-154B-9B3F-6AF6AFEAFBF5}"/>
              </a:ext>
            </a:extLst>
          </p:cNvPr>
          <p:cNvGrpSpPr/>
          <p:nvPr/>
        </p:nvGrpSpPr>
        <p:grpSpPr>
          <a:xfrm>
            <a:off x="3308980" y="297182"/>
            <a:ext cx="930375" cy="4725546"/>
            <a:chOff x="3308980" y="297182"/>
            <a:chExt cx="930375" cy="4725546"/>
          </a:xfrm>
        </p:grpSpPr>
        <p:sp>
          <p:nvSpPr>
            <p:cNvPr id="188" name="Rectangle 187">
              <a:extLst>
                <a:ext uri="{FF2B5EF4-FFF2-40B4-BE49-F238E27FC236}">
                  <a16:creationId xmlns:a16="http://schemas.microsoft.com/office/drawing/2014/main" id="{66C8456A-9BC6-0F4B-9762-D668D5EB8465}"/>
                </a:ext>
              </a:extLst>
            </p:cNvPr>
            <p:cNvSpPr/>
            <p:nvPr/>
          </p:nvSpPr>
          <p:spPr>
            <a:xfrm>
              <a:off x="3316901" y="918062"/>
              <a:ext cx="922454" cy="410466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a:endParaRPr>
            </a:p>
          </p:txBody>
        </p:sp>
        <p:sp>
          <p:nvSpPr>
            <p:cNvPr id="48" name="TextBox 47">
              <a:extLst>
                <a:ext uri="{FF2B5EF4-FFF2-40B4-BE49-F238E27FC236}">
                  <a16:creationId xmlns:a16="http://schemas.microsoft.com/office/drawing/2014/main" id="{6FB40D76-19ED-49C5-81BC-5DF6BCB0048C}"/>
                </a:ext>
              </a:extLst>
            </p:cNvPr>
            <p:cNvSpPr txBox="1"/>
            <p:nvPr/>
          </p:nvSpPr>
          <p:spPr>
            <a:xfrm>
              <a:off x="3308980" y="297182"/>
              <a:ext cx="922454" cy="646331"/>
            </a:xfrm>
            <a:prstGeom prst="rect">
              <a:avLst/>
            </a:prstGeom>
            <a:noFill/>
          </p:spPr>
          <p:txBody>
            <a:bodyPr wrap="square" rtlCol="0">
              <a:spAutoFit/>
            </a:bodyPr>
            <a:lstStyle/>
            <a:p>
              <a:pPr algn="ctr" defTabSz="685800"/>
              <a:r>
                <a:rPr lang="en-GB" sz="900" dirty="0">
                  <a:solidFill>
                    <a:prstClr val="black"/>
                  </a:solidFill>
                  <a:latin typeface="Calibri"/>
                </a:rPr>
                <a:t>NHS Commissioner or local authority </a:t>
              </a:r>
            </a:p>
          </p:txBody>
        </p:sp>
        <p:sp>
          <p:nvSpPr>
            <p:cNvPr id="4" name="Rectangle 3">
              <a:extLst>
                <a:ext uri="{FF2B5EF4-FFF2-40B4-BE49-F238E27FC236}">
                  <a16:creationId xmlns:a16="http://schemas.microsoft.com/office/drawing/2014/main" id="{2D728F02-AB2E-48BA-97DB-5A87B1B45E9D}"/>
                </a:ext>
              </a:extLst>
            </p:cNvPr>
            <p:cNvSpPr/>
            <p:nvPr/>
          </p:nvSpPr>
          <p:spPr>
            <a:xfrm>
              <a:off x="3601096" y="1678857"/>
              <a:ext cx="106944" cy="2109116"/>
            </a:xfrm>
            <a:prstGeom prst="rect">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96" name="Rectangle 95">
              <a:extLst>
                <a:ext uri="{FF2B5EF4-FFF2-40B4-BE49-F238E27FC236}">
                  <a16:creationId xmlns:a16="http://schemas.microsoft.com/office/drawing/2014/main" id="{0C890893-99DC-48C9-8BA5-3EF9EAE40B8E}"/>
                </a:ext>
              </a:extLst>
            </p:cNvPr>
            <p:cNvSpPr/>
            <p:nvPr/>
          </p:nvSpPr>
          <p:spPr>
            <a:xfrm>
              <a:off x="3458233" y="1674899"/>
              <a:ext cx="95285" cy="1489896"/>
            </a:xfrm>
            <a:prstGeom prst="rect">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7" name="Rectangle: Rounded Corners 6">
              <a:extLst>
                <a:ext uri="{FF2B5EF4-FFF2-40B4-BE49-F238E27FC236}">
                  <a16:creationId xmlns:a16="http://schemas.microsoft.com/office/drawing/2014/main" id="{DC252E92-C977-4752-85E0-C929A29BF5F0}"/>
                </a:ext>
              </a:extLst>
            </p:cNvPr>
            <p:cNvSpPr/>
            <p:nvPr/>
          </p:nvSpPr>
          <p:spPr>
            <a:xfrm>
              <a:off x="3890620" y="1661190"/>
              <a:ext cx="84877" cy="3306181"/>
            </a:xfrm>
            <a:prstGeom prst="roundRect">
              <a:avLst/>
            </a:prstGeom>
            <a:solidFill>
              <a:schemeClr val="bg1"/>
            </a:solidFill>
            <a:ln>
              <a:solidFill>
                <a:srgbClr val="DD00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9" name="Rectangle: Rounded Corners 8">
              <a:extLst>
                <a:ext uri="{FF2B5EF4-FFF2-40B4-BE49-F238E27FC236}">
                  <a16:creationId xmlns:a16="http://schemas.microsoft.com/office/drawing/2014/main" id="{079D0031-9DDB-4EEA-8BBD-5059048C15B9}"/>
                </a:ext>
              </a:extLst>
            </p:cNvPr>
            <p:cNvSpPr/>
            <p:nvPr/>
          </p:nvSpPr>
          <p:spPr>
            <a:xfrm>
              <a:off x="3743093" y="1674899"/>
              <a:ext cx="94296" cy="3001580"/>
            </a:xfrm>
            <a:prstGeom prst="roundRect">
              <a:avLst/>
            </a:prstGeom>
            <a:solidFill>
              <a:schemeClr val="bg1"/>
            </a:solidFill>
            <a:ln>
              <a:solidFill>
                <a:srgbClr val="DD003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2" name="TextBox 11">
              <a:extLst>
                <a:ext uri="{FF2B5EF4-FFF2-40B4-BE49-F238E27FC236}">
                  <a16:creationId xmlns:a16="http://schemas.microsoft.com/office/drawing/2014/main" id="{D4F89E70-AA5A-4BD7-AA42-8FEF40A8D384}"/>
                </a:ext>
              </a:extLst>
            </p:cNvPr>
            <p:cNvSpPr txBox="1"/>
            <p:nvPr/>
          </p:nvSpPr>
          <p:spPr>
            <a:xfrm>
              <a:off x="3391499" y="1005577"/>
              <a:ext cx="847433" cy="646331"/>
            </a:xfrm>
            <a:prstGeom prst="rect">
              <a:avLst/>
            </a:prstGeom>
            <a:noFill/>
          </p:spPr>
          <p:txBody>
            <a:bodyPr wrap="square" rtlCol="0">
              <a:spAutoFit/>
            </a:bodyPr>
            <a:lstStyle/>
            <a:p>
              <a:pPr defTabSz="685800"/>
              <a:r>
                <a:rPr lang="en-GB" sz="900" dirty="0">
                  <a:solidFill>
                    <a:prstClr val="black"/>
                  </a:solidFill>
                  <a:latin typeface="Calibri"/>
                </a:rPr>
                <a:t>Data linkage in some CCGs and local authorities</a:t>
              </a:r>
            </a:p>
          </p:txBody>
        </p:sp>
      </p:grpSp>
      <p:sp>
        <p:nvSpPr>
          <p:cNvPr id="104" name="TextBox 103">
            <a:extLst>
              <a:ext uri="{FF2B5EF4-FFF2-40B4-BE49-F238E27FC236}">
                <a16:creationId xmlns:a16="http://schemas.microsoft.com/office/drawing/2014/main" id="{F3640A1D-431A-412A-B0C5-763D0026136A}"/>
              </a:ext>
            </a:extLst>
          </p:cNvPr>
          <p:cNvSpPr txBox="1"/>
          <p:nvPr/>
        </p:nvSpPr>
        <p:spPr>
          <a:xfrm>
            <a:off x="494785" y="984064"/>
            <a:ext cx="836855" cy="507831"/>
          </a:xfrm>
          <a:prstGeom prst="rect">
            <a:avLst/>
          </a:prstGeom>
          <a:noFill/>
        </p:spPr>
        <p:txBody>
          <a:bodyPr wrap="square" rtlCol="0">
            <a:spAutoFit/>
          </a:bodyPr>
          <a:lstStyle/>
          <a:p>
            <a:pPr algn="r" defTabSz="685800"/>
            <a:r>
              <a:rPr lang="en-GB" sz="900" dirty="0">
                <a:solidFill>
                  <a:prstClr val="black"/>
                </a:solidFill>
                <a:latin typeface="Calibri"/>
              </a:rPr>
              <a:t>Mental health treatment</a:t>
            </a:r>
          </a:p>
        </p:txBody>
      </p:sp>
      <p:sp>
        <p:nvSpPr>
          <p:cNvPr id="117" name="Oval 116">
            <a:extLst>
              <a:ext uri="{FF2B5EF4-FFF2-40B4-BE49-F238E27FC236}">
                <a16:creationId xmlns:a16="http://schemas.microsoft.com/office/drawing/2014/main" id="{A412E2C6-37FB-1346-8A62-91FCC9464CA2}"/>
              </a:ext>
            </a:extLst>
          </p:cNvPr>
          <p:cNvSpPr/>
          <p:nvPr/>
        </p:nvSpPr>
        <p:spPr>
          <a:xfrm>
            <a:off x="1646875" y="3387859"/>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19" name="Oval 118">
            <a:extLst>
              <a:ext uri="{FF2B5EF4-FFF2-40B4-BE49-F238E27FC236}">
                <a16:creationId xmlns:a16="http://schemas.microsoft.com/office/drawing/2014/main" id="{9773F0B9-193E-1147-97E7-172344FA23DF}"/>
              </a:ext>
            </a:extLst>
          </p:cNvPr>
          <p:cNvSpPr/>
          <p:nvPr/>
        </p:nvSpPr>
        <p:spPr>
          <a:xfrm>
            <a:off x="1447614" y="2051407"/>
            <a:ext cx="46331" cy="34289"/>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20" name="Oval 119">
            <a:extLst>
              <a:ext uri="{FF2B5EF4-FFF2-40B4-BE49-F238E27FC236}">
                <a16:creationId xmlns:a16="http://schemas.microsoft.com/office/drawing/2014/main" id="{D98D4360-B808-F242-9626-71CF2EBF8DFE}"/>
              </a:ext>
            </a:extLst>
          </p:cNvPr>
          <p:cNvSpPr/>
          <p:nvPr/>
        </p:nvSpPr>
        <p:spPr>
          <a:xfrm>
            <a:off x="1447614" y="2483455"/>
            <a:ext cx="46331" cy="34289"/>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21" name="Oval 120">
            <a:extLst>
              <a:ext uri="{FF2B5EF4-FFF2-40B4-BE49-F238E27FC236}">
                <a16:creationId xmlns:a16="http://schemas.microsoft.com/office/drawing/2014/main" id="{13F44191-C5AA-D841-84E7-249FED229C49}"/>
              </a:ext>
            </a:extLst>
          </p:cNvPr>
          <p:cNvSpPr/>
          <p:nvPr/>
        </p:nvSpPr>
        <p:spPr>
          <a:xfrm>
            <a:off x="1447614" y="2949793"/>
            <a:ext cx="46331" cy="34289"/>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5" name="U-turn Arrow 4">
            <a:extLst>
              <a:ext uri="{FF2B5EF4-FFF2-40B4-BE49-F238E27FC236}">
                <a16:creationId xmlns:a16="http://schemas.microsoft.com/office/drawing/2014/main" id="{813D08D9-B64D-3842-A945-7FCA33800958}"/>
              </a:ext>
            </a:extLst>
          </p:cNvPr>
          <p:cNvSpPr/>
          <p:nvPr/>
        </p:nvSpPr>
        <p:spPr>
          <a:xfrm rot="5400000">
            <a:off x="1029149" y="2556860"/>
            <a:ext cx="1639354" cy="589015"/>
          </a:xfrm>
          <a:prstGeom prst="uturnArrow">
            <a:avLst>
              <a:gd name="adj1" fmla="val 5960"/>
              <a:gd name="adj2" fmla="val 25000"/>
              <a:gd name="adj3" fmla="val 16670"/>
              <a:gd name="adj4" fmla="val 43750"/>
              <a:gd name="adj5" fmla="val 33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a:endParaRPr>
          </a:p>
        </p:txBody>
      </p:sp>
      <p:sp>
        <p:nvSpPr>
          <p:cNvPr id="122" name="U-turn Arrow 121">
            <a:extLst>
              <a:ext uri="{FF2B5EF4-FFF2-40B4-BE49-F238E27FC236}">
                <a16:creationId xmlns:a16="http://schemas.microsoft.com/office/drawing/2014/main" id="{F45D03B5-83C1-FA41-A8FF-4D71E6231272}"/>
              </a:ext>
            </a:extLst>
          </p:cNvPr>
          <p:cNvSpPr/>
          <p:nvPr/>
        </p:nvSpPr>
        <p:spPr>
          <a:xfrm rot="5400000">
            <a:off x="1488511" y="3015912"/>
            <a:ext cx="721253" cy="589015"/>
          </a:xfrm>
          <a:prstGeom prst="uturnArrow">
            <a:avLst>
              <a:gd name="adj1" fmla="val 5960"/>
              <a:gd name="adj2" fmla="val 25000"/>
              <a:gd name="adj3" fmla="val 16670"/>
              <a:gd name="adj4" fmla="val 43750"/>
              <a:gd name="adj5" fmla="val 33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a:endParaRPr>
          </a:p>
        </p:txBody>
      </p:sp>
      <p:sp>
        <p:nvSpPr>
          <p:cNvPr id="123" name="U-turn Arrow 122">
            <a:extLst>
              <a:ext uri="{FF2B5EF4-FFF2-40B4-BE49-F238E27FC236}">
                <a16:creationId xmlns:a16="http://schemas.microsoft.com/office/drawing/2014/main" id="{9A784B21-D785-704C-9C12-8C1590D607BF}"/>
              </a:ext>
            </a:extLst>
          </p:cNvPr>
          <p:cNvSpPr/>
          <p:nvPr/>
        </p:nvSpPr>
        <p:spPr>
          <a:xfrm rot="5400000">
            <a:off x="1267910" y="2793624"/>
            <a:ext cx="1165829" cy="589015"/>
          </a:xfrm>
          <a:prstGeom prst="uturnArrow">
            <a:avLst>
              <a:gd name="adj1" fmla="val 5960"/>
              <a:gd name="adj2" fmla="val 25000"/>
              <a:gd name="adj3" fmla="val 16670"/>
              <a:gd name="adj4" fmla="val 43750"/>
              <a:gd name="adj5" fmla="val 33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a:endParaRPr>
          </a:p>
        </p:txBody>
      </p:sp>
      <p:sp>
        <p:nvSpPr>
          <p:cNvPr id="124" name="TextBox 123">
            <a:extLst>
              <a:ext uri="{FF2B5EF4-FFF2-40B4-BE49-F238E27FC236}">
                <a16:creationId xmlns:a16="http://schemas.microsoft.com/office/drawing/2014/main" id="{D39857B0-830E-2340-89C7-A334E086637C}"/>
              </a:ext>
            </a:extLst>
          </p:cNvPr>
          <p:cNvSpPr txBox="1"/>
          <p:nvPr/>
        </p:nvSpPr>
        <p:spPr>
          <a:xfrm>
            <a:off x="1335827" y="1542794"/>
            <a:ext cx="773092" cy="507831"/>
          </a:xfrm>
          <a:prstGeom prst="rect">
            <a:avLst/>
          </a:prstGeom>
          <a:noFill/>
        </p:spPr>
        <p:txBody>
          <a:bodyPr wrap="square" rtlCol="0">
            <a:spAutoFit/>
          </a:bodyPr>
          <a:lstStyle/>
          <a:p>
            <a:pPr defTabSz="685800"/>
            <a:r>
              <a:rPr lang="en-GB" sz="900" dirty="0">
                <a:solidFill>
                  <a:prstClr val="black"/>
                </a:solidFill>
                <a:latin typeface="Calibri"/>
              </a:rPr>
              <a:t>Letters are loaded</a:t>
            </a:r>
          </a:p>
          <a:p>
            <a:pPr defTabSz="685800"/>
            <a:r>
              <a:rPr lang="en-GB" sz="900" dirty="0">
                <a:solidFill>
                  <a:prstClr val="black"/>
                </a:solidFill>
                <a:latin typeface="Calibri"/>
              </a:rPr>
              <a:t>manually</a:t>
            </a:r>
          </a:p>
        </p:txBody>
      </p:sp>
      <p:sp>
        <p:nvSpPr>
          <p:cNvPr id="125" name="TextBox 124">
            <a:extLst>
              <a:ext uri="{FF2B5EF4-FFF2-40B4-BE49-F238E27FC236}">
                <a16:creationId xmlns:a16="http://schemas.microsoft.com/office/drawing/2014/main" id="{03EEA640-0EA8-A84E-B9ED-BA3CAA1350C6}"/>
              </a:ext>
            </a:extLst>
          </p:cNvPr>
          <p:cNvSpPr txBox="1"/>
          <p:nvPr/>
        </p:nvSpPr>
        <p:spPr>
          <a:xfrm>
            <a:off x="424944" y="4676479"/>
            <a:ext cx="836855" cy="369332"/>
          </a:xfrm>
          <a:prstGeom prst="rect">
            <a:avLst/>
          </a:prstGeom>
          <a:noFill/>
        </p:spPr>
        <p:txBody>
          <a:bodyPr wrap="square" rtlCol="0">
            <a:spAutoFit/>
          </a:bodyPr>
          <a:lstStyle/>
          <a:p>
            <a:pPr algn="r" defTabSz="685800"/>
            <a:r>
              <a:rPr lang="en-GB" sz="900" dirty="0">
                <a:solidFill>
                  <a:prstClr val="black"/>
                </a:solidFill>
                <a:latin typeface="Calibri"/>
              </a:rPr>
              <a:t>Social Care payers</a:t>
            </a:r>
          </a:p>
        </p:txBody>
      </p:sp>
      <p:sp>
        <p:nvSpPr>
          <p:cNvPr id="126" name="Oval 125">
            <a:extLst>
              <a:ext uri="{FF2B5EF4-FFF2-40B4-BE49-F238E27FC236}">
                <a16:creationId xmlns:a16="http://schemas.microsoft.com/office/drawing/2014/main" id="{0FAF0090-8283-9B4B-9F1B-E59EB3555793}"/>
              </a:ext>
            </a:extLst>
          </p:cNvPr>
          <p:cNvSpPr/>
          <p:nvPr/>
        </p:nvSpPr>
        <p:spPr>
          <a:xfrm>
            <a:off x="1447924" y="1528851"/>
            <a:ext cx="46331" cy="46321"/>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27" name="U-turn Arrow 126">
            <a:extLst>
              <a:ext uri="{FF2B5EF4-FFF2-40B4-BE49-F238E27FC236}">
                <a16:creationId xmlns:a16="http://schemas.microsoft.com/office/drawing/2014/main" id="{38FB825C-586C-794D-9F1B-A41F2391C539}"/>
              </a:ext>
            </a:extLst>
          </p:cNvPr>
          <p:cNvSpPr/>
          <p:nvPr/>
        </p:nvSpPr>
        <p:spPr>
          <a:xfrm rot="5400000">
            <a:off x="784525" y="2311926"/>
            <a:ext cx="2129224" cy="589015"/>
          </a:xfrm>
          <a:prstGeom prst="uturnArrow">
            <a:avLst>
              <a:gd name="adj1" fmla="val 5960"/>
              <a:gd name="adj2" fmla="val 25000"/>
              <a:gd name="adj3" fmla="val 16670"/>
              <a:gd name="adj4" fmla="val 43750"/>
              <a:gd name="adj5" fmla="val 33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a:endParaRPr>
          </a:p>
        </p:txBody>
      </p:sp>
      <p:sp>
        <p:nvSpPr>
          <p:cNvPr id="129" name="Oval 128">
            <a:extLst>
              <a:ext uri="{FF2B5EF4-FFF2-40B4-BE49-F238E27FC236}">
                <a16:creationId xmlns:a16="http://schemas.microsoft.com/office/drawing/2014/main" id="{2F3C0BA1-627A-574C-97F8-4D4A67117E6C}"/>
              </a:ext>
            </a:extLst>
          </p:cNvPr>
          <p:cNvSpPr/>
          <p:nvPr/>
        </p:nvSpPr>
        <p:spPr>
          <a:xfrm>
            <a:off x="1448296" y="1120241"/>
            <a:ext cx="46331" cy="55210"/>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30" name="U-turn Arrow 129">
            <a:extLst>
              <a:ext uri="{FF2B5EF4-FFF2-40B4-BE49-F238E27FC236}">
                <a16:creationId xmlns:a16="http://schemas.microsoft.com/office/drawing/2014/main" id="{A838BACE-3713-E54F-BFDD-D3BAFA30E66A}"/>
              </a:ext>
            </a:extLst>
          </p:cNvPr>
          <p:cNvSpPr/>
          <p:nvPr/>
        </p:nvSpPr>
        <p:spPr>
          <a:xfrm rot="5400000">
            <a:off x="580594" y="2107618"/>
            <a:ext cx="2537829" cy="589015"/>
          </a:xfrm>
          <a:prstGeom prst="uturnArrow">
            <a:avLst>
              <a:gd name="adj1" fmla="val 5960"/>
              <a:gd name="adj2" fmla="val 25000"/>
              <a:gd name="adj3" fmla="val 16670"/>
              <a:gd name="adj4" fmla="val 43750"/>
              <a:gd name="adj5" fmla="val 33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a:endParaRPr>
          </a:p>
        </p:txBody>
      </p:sp>
      <p:grpSp>
        <p:nvGrpSpPr>
          <p:cNvPr id="6" name="Group 5">
            <a:extLst>
              <a:ext uri="{FF2B5EF4-FFF2-40B4-BE49-F238E27FC236}">
                <a16:creationId xmlns:a16="http://schemas.microsoft.com/office/drawing/2014/main" id="{4A6F90D4-FFC6-DB47-91F5-FC3E37786A28}"/>
              </a:ext>
            </a:extLst>
          </p:cNvPr>
          <p:cNvGrpSpPr/>
          <p:nvPr/>
        </p:nvGrpSpPr>
        <p:grpSpPr>
          <a:xfrm>
            <a:off x="4181720" y="539670"/>
            <a:ext cx="1324237" cy="4483745"/>
            <a:chOff x="4181720" y="539670"/>
            <a:chExt cx="1324237" cy="4483745"/>
          </a:xfrm>
        </p:grpSpPr>
        <p:sp>
          <p:nvSpPr>
            <p:cNvPr id="189" name="Rectangle 188">
              <a:extLst>
                <a:ext uri="{FF2B5EF4-FFF2-40B4-BE49-F238E27FC236}">
                  <a16:creationId xmlns:a16="http://schemas.microsoft.com/office/drawing/2014/main" id="{45908876-89D9-7246-A978-66F3F7585BEB}"/>
                </a:ext>
              </a:extLst>
            </p:cNvPr>
            <p:cNvSpPr/>
            <p:nvPr/>
          </p:nvSpPr>
          <p:spPr>
            <a:xfrm>
              <a:off x="4318803" y="918749"/>
              <a:ext cx="922454" cy="410466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a:endParaRPr>
            </a:p>
          </p:txBody>
        </p:sp>
        <p:sp>
          <p:nvSpPr>
            <p:cNvPr id="41" name="Rectangle 40">
              <a:extLst>
                <a:ext uri="{FF2B5EF4-FFF2-40B4-BE49-F238E27FC236}">
                  <a16:creationId xmlns:a16="http://schemas.microsoft.com/office/drawing/2014/main" id="{89FF37DD-CC77-4937-A6D3-E5468E3D532C}"/>
                </a:ext>
              </a:extLst>
            </p:cNvPr>
            <p:cNvSpPr/>
            <p:nvPr/>
          </p:nvSpPr>
          <p:spPr>
            <a:xfrm>
              <a:off x="4390468" y="1441856"/>
              <a:ext cx="230416" cy="2211027"/>
            </a:xfrm>
            <a:prstGeom prst="rect">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r>
                <a:rPr lang="en-GB" sz="1200" dirty="0">
                  <a:solidFill>
                    <a:prstClr val="black"/>
                  </a:solidFill>
                  <a:latin typeface="Calibri"/>
                </a:rPr>
                <a:t>CPRD</a:t>
              </a:r>
            </a:p>
          </p:txBody>
        </p:sp>
        <p:sp>
          <p:nvSpPr>
            <p:cNvPr id="43" name="Rectangle 42">
              <a:extLst>
                <a:ext uri="{FF2B5EF4-FFF2-40B4-BE49-F238E27FC236}">
                  <a16:creationId xmlns:a16="http://schemas.microsoft.com/office/drawing/2014/main" id="{951056B0-8288-4B17-B00F-547ACA52F8C6}"/>
                </a:ext>
              </a:extLst>
            </p:cNvPr>
            <p:cNvSpPr/>
            <p:nvPr/>
          </p:nvSpPr>
          <p:spPr>
            <a:xfrm>
              <a:off x="4662892" y="1436144"/>
              <a:ext cx="197933" cy="1215436"/>
            </a:xfrm>
            <a:prstGeom prst="rect">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r>
                <a:rPr lang="en-GB" sz="1200" dirty="0">
                  <a:solidFill>
                    <a:prstClr val="black"/>
                  </a:solidFill>
                  <a:latin typeface="Calibri"/>
                </a:rPr>
                <a:t>HES</a:t>
              </a:r>
            </a:p>
          </p:txBody>
        </p:sp>
        <p:sp>
          <p:nvSpPr>
            <p:cNvPr id="152" name="Diamond 151">
              <a:extLst>
                <a:ext uri="{FF2B5EF4-FFF2-40B4-BE49-F238E27FC236}">
                  <a16:creationId xmlns:a16="http://schemas.microsoft.com/office/drawing/2014/main" id="{E2A06335-7C87-B345-9FA9-2C8CE5A8F875}"/>
                </a:ext>
              </a:extLst>
            </p:cNvPr>
            <p:cNvSpPr/>
            <p:nvPr/>
          </p:nvSpPr>
          <p:spPr>
            <a:xfrm>
              <a:off x="5363182" y="3718877"/>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53" name="TextBox 152">
              <a:extLst>
                <a:ext uri="{FF2B5EF4-FFF2-40B4-BE49-F238E27FC236}">
                  <a16:creationId xmlns:a16="http://schemas.microsoft.com/office/drawing/2014/main" id="{B645A55C-FFA8-8541-A183-894CD16AD22C}"/>
                </a:ext>
              </a:extLst>
            </p:cNvPr>
            <p:cNvSpPr txBox="1"/>
            <p:nvPr/>
          </p:nvSpPr>
          <p:spPr>
            <a:xfrm>
              <a:off x="4181720" y="539670"/>
              <a:ext cx="1191386" cy="230832"/>
            </a:xfrm>
            <a:prstGeom prst="rect">
              <a:avLst/>
            </a:prstGeom>
            <a:noFill/>
          </p:spPr>
          <p:txBody>
            <a:bodyPr wrap="square" rtlCol="0">
              <a:spAutoFit/>
            </a:bodyPr>
            <a:lstStyle/>
            <a:p>
              <a:pPr algn="ctr" defTabSz="685800"/>
              <a:r>
                <a:rPr lang="en-GB" sz="900" dirty="0">
                  <a:solidFill>
                    <a:prstClr val="black"/>
                  </a:solidFill>
                  <a:latin typeface="Calibri"/>
                </a:rPr>
                <a:t>Research team</a:t>
              </a:r>
            </a:p>
          </p:txBody>
        </p:sp>
        <p:sp>
          <p:nvSpPr>
            <p:cNvPr id="190" name="Rectangle 189">
              <a:extLst>
                <a:ext uri="{FF2B5EF4-FFF2-40B4-BE49-F238E27FC236}">
                  <a16:creationId xmlns:a16="http://schemas.microsoft.com/office/drawing/2014/main" id="{C2E33527-CDDF-CE45-8066-1C849777FF55}"/>
                </a:ext>
              </a:extLst>
            </p:cNvPr>
            <p:cNvSpPr/>
            <p:nvPr/>
          </p:nvSpPr>
          <p:spPr>
            <a:xfrm>
              <a:off x="4922703" y="1441857"/>
              <a:ext cx="197933" cy="826883"/>
            </a:xfrm>
            <a:prstGeom prst="rect">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r>
                <a:rPr lang="en-GB" sz="1200" dirty="0">
                  <a:solidFill>
                    <a:prstClr val="black"/>
                  </a:solidFill>
                  <a:latin typeface="Calibri"/>
                </a:rPr>
                <a:t>Registry</a:t>
              </a:r>
            </a:p>
          </p:txBody>
        </p:sp>
        <p:sp>
          <p:nvSpPr>
            <p:cNvPr id="191" name="TextBox 190">
              <a:extLst>
                <a:ext uri="{FF2B5EF4-FFF2-40B4-BE49-F238E27FC236}">
                  <a16:creationId xmlns:a16="http://schemas.microsoft.com/office/drawing/2014/main" id="{0FB3D44C-BDA2-0341-AC3A-438F2E49FB46}"/>
                </a:ext>
              </a:extLst>
            </p:cNvPr>
            <p:cNvSpPr txBox="1"/>
            <p:nvPr/>
          </p:nvSpPr>
          <p:spPr>
            <a:xfrm>
              <a:off x="4335881" y="3799699"/>
              <a:ext cx="847433" cy="784830"/>
            </a:xfrm>
            <a:prstGeom prst="rect">
              <a:avLst/>
            </a:prstGeom>
            <a:noFill/>
          </p:spPr>
          <p:txBody>
            <a:bodyPr wrap="square" rtlCol="0">
              <a:spAutoFit/>
            </a:bodyPr>
            <a:lstStyle/>
            <a:p>
              <a:pPr defTabSz="685800"/>
              <a:r>
                <a:rPr lang="en-GB" sz="900" dirty="0">
                  <a:solidFill>
                    <a:prstClr val="black"/>
                  </a:solidFill>
                  <a:latin typeface="Calibri"/>
                </a:rPr>
                <a:t>Multiple research databases, each showing partial picture</a:t>
              </a:r>
            </a:p>
          </p:txBody>
        </p:sp>
        <p:sp>
          <p:nvSpPr>
            <p:cNvPr id="194" name="Rectangle 193">
              <a:extLst>
                <a:ext uri="{FF2B5EF4-FFF2-40B4-BE49-F238E27FC236}">
                  <a16:creationId xmlns:a16="http://schemas.microsoft.com/office/drawing/2014/main" id="{4730A551-92A2-2846-8D0F-EB88B96823F1}"/>
                </a:ext>
              </a:extLst>
            </p:cNvPr>
            <p:cNvSpPr/>
            <p:nvPr/>
          </p:nvSpPr>
          <p:spPr>
            <a:xfrm>
              <a:off x="4393814" y="979887"/>
              <a:ext cx="726822" cy="363916"/>
            </a:xfrm>
            <a:prstGeom prst="rect">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1200" dirty="0">
                  <a:solidFill>
                    <a:prstClr val="black"/>
                  </a:solidFill>
                  <a:latin typeface="Calibri"/>
                </a:rPr>
                <a:t>MHMDS</a:t>
              </a:r>
            </a:p>
          </p:txBody>
        </p:sp>
      </p:grpSp>
      <p:grpSp>
        <p:nvGrpSpPr>
          <p:cNvPr id="10" name="Group 9">
            <a:extLst>
              <a:ext uri="{FF2B5EF4-FFF2-40B4-BE49-F238E27FC236}">
                <a16:creationId xmlns:a16="http://schemas.microsoft.com/office/drawing/2014/main" id="{D7A7F7C0-CB72-3C40-8272-D81D6E8903EA}"/>
              </a:ext>
            </a:extLst>
          </p:cNvPr>
          <p:cNvGrpSpPr/>
          <p:nvPr/>
        </p:nvGrpSpPr>
        <p:grpSpPr>
          <a:xfrm>
            <a:off x="5264689" y="483261"/>
            <a:ext cx="1048341" cy="4539467"/>
            <a:chOff x="5264689" y="483261"/>
            <a:chExt cx="1048341" cy="4539467"/>
          </a:xfrm>
        </p:grpSpPr>
        <p:sp>
          <p:nvSpPr>
            <p:cNvPr id="192" name="Rectangle 191">
              <a:extLst>
                <a:ext uri="{FF2B5EF4-FFF2-40B4-BE49-F238E27FC236}">
                  <a16:creationId xmlns:a16="http://schemas.microsoft.com/office/drawing/2014/main" id="{9F768851-7F81-EE49-820D-9766CA87ACE2}"/>
                </a:ext>
              </a:extLst>
            </p:cNvPr>
            <p:cNvSpPr/>
            <p:nvPr/>
          </p:nvSpPr>
          <p:spPr>
            <a:xfrm>
              <a:off x="5311303" y="918062"/>
              <a:ext cx="922454" cy="410466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a:endParaRPr>
            </a:p>
          </p:txBody>
        </p:sp>
        <p:sp>
          <p:nvSpPr>
            <p:cNvPr id="139" name="Diamond 138">
              <a:extLst>
                <a:ext uri="{FF2B5EF4-FFF2-40B4-BE49-F238E27FC236}">
                  <a16:creationId xmlns:a16="http://schemas.microsoft.com/office/drawing/2014/main" id="{E92519E6-6B61-BC44-80B3-3C7DA868EE6E}"/>
                </a:ext>
              </a:extLst>
            </p:cNvPr>
            <p:cNvSpPr/>
            <p:nvPr/>
          </p:nvSpPr>
          <p:spPr>
            <a:xfrm>
              <a:off x="5523407" y="1237981"/>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0" name="Diamond 139">
              <a:extLst>
                <a:ext uri="{FF2B5EF4-FFF2-40B4-BE49-F238E27FC236}">
                  <a16:creationId xmlns:a16="http://schemas.microsoft.com/office/drawing/2014/main" id="{B3396D36-343A-6D43-9F81-15E0ADE4419A}"/>
                </a:ext>
              </a:extLst>
            </p:cNvPr>
            <p:cNvSpPr/>
            <p:nvPr/>
          </p:nvSpPr>
          <p:spPr>
            <a:xfrm>
              <a:off x="5451937" y="1780321"/>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1" name="Diamond 140">
              <a:extLst>
                <a:ext uri="{FF2B5EF4-FFF2-40B4-BE49-F238E27FC236}">
                  <a16:creationId xmlns:a16="http://schemas.microsoft.com/office/drawing/2014/main" id="{977A00AC-D52D-B444-89F2-A65F0CC78957}"/>
                </a:ext>
              </a:extLst>
            </p:cNvPr>
            <p:cNvSpPr/>
            <p:nvPr/>
          </p:nvSpPr>
          <p:spPr>
            <a:xfrm>
              <a:off x="5775355" y="1781660"/>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2" name="Diamond 141">
              <a:extLst>
                <a:ext uri="{FF2B5EF4-FFF2-40B4-BE49-F238E27FC236}">
                  <a16:creationId xmlns:a16="http://schemas.microsoft.com/office/drawing/2014/main" id="{856351FD-6923-FD4A-9A40-A879AFA52E5C}"/>
                </a:ext>
              </a:extLst>
            </p:cNvPr>
            <p:cNvSpPr/>
            <p:nvPr/>
          </p:nvSpPr>
          <p:spPr>
            <a:xfrm>
              <a:off x="5626765" y="2009423"/>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3" name="Diamond 142">
              <a:extLst>
                <a:ext uri="{FF2B5EF4-FFF2-40B4-BE49-F238E27FC236}">
                  <a16:creationId xmlns:a16="http://schemas.microsoft.com/office/drawing/2014/main" id="{4BE9E04B-C79E-E04A-836C-5E66DDFD8919}"/>
                </a:ext>
              </a:extLst>
            </p:cNvPr>
            <p:cNvSpPr/>
            <p:nvPr/>
          </p:nvSpPr>
          <p:spPr>
            <a:xfrm>
              <a:off x="5433415" y="2382094"/>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4" name="Diamond 143">
              <a:extLst>
                <a:ext uri="{FF2B5EF4-FFF2-40B4-BE49-F238E27FC236}">
                  <a16:creationId xmlns:a16="http://schemas.microsoft.com/office/drawing/2014/main" id="{03BE7E02-AED7-6441-81FE-290CD724B7EC}"/>
                </a:ext>
              </a:extLst>
            </p:cNvPr>
            <p:cNvSpPr/>
            <p:nvPr/>
          </p:nvSpPr>
          <p:spPr>
            <a:xfrm>
              <a:off x="5805577" y="2367754"/>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5" name="Diamond 144">
              <a:extLst>
                <a:ext uri="{FF2B5EF4-FFF2-40B4-BE49-F238E27FC236}">
                  <a16:creationId xmlns:a16="http://schemas.microsoft.com/office/drawing/2014/main" id="{62CFB343-BBF4-5B4C-9E4D-6FA16C91432F}"/>
                </a:ext>
              </a:extLst>
            </p:cNvPr>
            <p:cNvSpPr/>
            <p:nvPr/>
          </p:nvSpPr>
          <p:spPr>
            <a:xfrm>
              <a:off x="5621418" y="2579009"/>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6" name="Diamond 145">
              <a:extLst>
                <a:ext uri="{FF2B5EF4-FFF2-40B4-BE49-F238E27FC236}">
                  <a16:creationId xmlns:a16="http://schemas.microsoft.com/office/drawing/2014/main" id="{949508B6-09C4-4942-B108-D5236B2F3DEE}"/>
                </a:ext>
              </a:extLst>
            </p:cNvPr>
            <p:cNvSpPr/>
            <p:nvPr/>
          </p:nvSpPr>
          <p:spPr>
            <a:xfrm>
              <a:off x="5447485" y="2861684"/>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7" name="Diamond 146">
              <a:extLst>
                <a:ext uri="{FF2B5EF4-FFF2-40B4-BE49-F238E27FC236}">
                  <a16:creationId xmlns:a16="http://schemas.microsoft.com/office/drawing/2014/main" id="{28310236-A221-1440-A017-A243916145C6}"/>
                </a:ext>
              </a:extLst>
            </p:cNvPr>
            <p:cNvSpPr/>
            <p:nvPr/>
          </p:nvSpPr>
          <p:spPr>
            <a:xfrm>
              <a:off x="5793437" y="2847805"/>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8" name="Diamond 147">
              <a:extLst>
                <a:ext uri="{FF2B5EF4-FFF2-40B4-BE49-F238E27FC236}">
                  <a16:creationId xmlns:a16="http://schemas.microsoft.com/office/drawing/2014/main" id="{7EC84B80-7E3A-464C-B962-C877CFA13F8D}"/>
                </a:ext>
              </a:extLst>
            </p:cNvPr>
            <p:cNvSpPr/>
            <p:nvPr/>
          </p:nvSpPr>
          <p:spPr>
            <a:xfrm>
              <a:off x="5393555" y="3246342"/>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49" name="Diamond 148">
              <a:extLst>
                <a:ext uri="{FF2B5EF4-FFF2-40B4-BE49-F238E27FC236}">
                  <a16:creationId xmlns:a16="http://schemas.microsoft.com/office/drawing/2014/main" id="{53732F65-540D-7445-859E-EC7C159EFAA4}"/>
                </a:ext>
              </a:extLst>
            </p:cNvPr>
            <p:cNvSpPr/>
            <p:nvPr/>
          </p:nvSpPr>
          <p:spPr>
            <a:xfrm>
              <a:off x="5402620" y="4662016"/>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50" name="Diamond 149">
              <a:extLst>
                <a:ext uri="{FF2B5EF4-FFF2-40B4-BE49-F238E27FC236}">
                  <a16:creationId xmlns:a16="http://schemas.microsoft.com/office/drawing/2014/main" id="{1B812257-D080-3F46-B989-B6B3E7F42414}"/>
                </a:ext>
              </a:extLst>
            </p:cNvPr>
            <p:cNvSpPr/>
            <p:nvPr/>
          </p:nvSpPr>
          <p:spPr>
            <a:xfrm>
              <a:off x="6018289" y="4818010"/>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51" name="Diamond 150">
              <a:extLst>
                <a:ext uri="{FF2B5EF4-FFF2-40B4-BE49-F238E27FC236}">
                  <a16:creationId xmlns:a16="http://schemas.microsoft.com/office/drawing/2014/main" id="{BED6881E-8476-5649-AB93-0F5056B33666}"/>
                </a:ext>
              </a:extLst>
            </p:cNvPr>
            <p:cNvSpPr/>
            <p:nvPr/>
          </p:nvSpPr>
          <p:spPr>
            <a:xfrm>
              <a:off x="5403555" y="4137895"/>
              <a:ext cx="142775" cy="138191"/>
            </a:xfrm>
            <a:prstGeom prst="diamond">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dirty="0">
                <a:solidFill>
                  <a:prstClr val="white"/>
                </a:solidFill>
                <a:latin typeface="Calibri"/>
              </a:endParaRPr>
            </a:p>
          </p:txBody>
        </p:sp>
        <p:sp>
          <p:nvSpPr>
            <p:cNvPr id="193" name="TextBox 192">
              <a:extLst>
                <a:ext uri="{FF2B5EF4-FFF2-40B4-BE49-F238E27FC236}">
                  <a16:creationId xmlns:a16="http://schemas.microsoft.com/office/drawing/2014/main" id="{B078CEB3-F7A8-B44A-8AC3-ED9206E82238}"/>
                </a:ext>
              </a:extLst>
            </p:cNvPr>
            <p:cNvSpPr txBox="1"/>
            <p:nvPr/>
          </p:nvSpPr>
          <p:spPr>
            <a:xfrm>
              <a:off x="5264689" y="483261"/>
              <a:ext cx="1048341" cy="369332"/>
            </a:xfrm>
            <a:prstGeom prst="rect">
              <a:avLst/>
            </a:prstGeom>
            <a:noFill/>
          </p:spPr>
          <p:txBody>
            <a:bodyPr wrap="square" rtlCol="0">
              <a:spAutoFit/>
            </a:bodyPr>
            <a:lstStyle/>
            <a:p>
              <a:pPr algn="ctr" defTabSz="685800"/>
              <a:r>
                <a:rPr lang="en-GB" sz="900" dirty="0">
                  <a:solidFill>
                    <a:prstClr val="black"/>
                  </a:solidFill>
                  <a:latin typeface="Calibri"/>
                </a:rPr>
                <a:t>National policy maker</a:t>
              </a:r>
            </a:p>
          </p:txBody>
        </p:sp>
        <p:sp>
          <p:nvSpPr>
            <p:cNvPr id="195" name="TextBox 194">
              <a:extLst>
                <a:ext uri="{FF2B5EF4-FFF2-40B4-BE49-F238E27FC236}">
                  <a16:creationId xmlns:a16="http://schemas.microsoft.com/office/drawing/2014/main" id="{D697D890-E3B9-CA44-9C14-2A4605C2E25F}"/>
                </a:ext>
              </a:extLst>
            </p:cNvPr>
            <p:cNvSpPr txBox="1"/>
            <p:nvPr/>
          </p:nvSpPr>
          <p:spPr>
            <a:xfrm>
              <a:off x="5572966" y="3089495"/>
              <a:ext cx="674389" cy="1892826"/>
            </a:xfrm>
            <a:prstGeom prst="rect">
              <a:avLst/>
            </a:prstGeom>
            <a:noFill/>
          </p:spPr>
          <p:txBody>
            <a:bodyPr wrap="square" rtlCol="0">
              <a:spAutoFit/>
            </a:bodyPr>
            <a:lstStyle/>
            <a:p>
              <a:pPr defTabSz="685800"/>
              <a:r>
                <a:rPr lang="en-GB" sz="900" dirty="0">
                  <a:solidFill>
                    <a:prstClr val="black"/>
                  </a:solidFill>
                  <a:latin typeface="Calibri"/>
                </a:rPr>
                <a:t>A confusing set of returns, heavier for some sectors than others, each showing partial picture</a:t>
              </a:r>
            </a:p>
          </p:txBody>
        </p:sp>
      </p:grpSp>
      <p:grpSp>
        <p:nvGrpSpPr>
          <p:cNvPr id="13" name="Group 12">
            <a:extLst>
              <a:ext uri="{FF2B5EF4-FFF2-40B4-BE49-F238E27FC236}">
                <a16:creationId xmlns:a16="http://schemas.microsoft.com/office/drawing/2014/main" id="{73DC2736-CD27-8A49-A3AB-9EB804B061F5}"/>
              </a:ext>
            </a:extLst>
          </p:cNvPr>
          <p:cNvGrpSpPr/>
          <p:nvPr/>
        </p:nvGrpSpPr>
        <p:grpSpPr>
          <a:xfrm>
            <a:off x="6280060" y="276740"/>
            <a:ext cx="1048341" cy="4742757"/>
            <a:chOff x="6280060" y="276740"/>
            <a:chExt cx="1048341" cy="4742757"/>
          </a:xfrm>
        </p:grpSpPr>
        <p:sp>
          <p:nvSpPr>
            <p:cNvPr id="196" name="Rectangle 195">
              <a:extLst>
                <a:ext uri="{FF2B5EF4-FFF2-40B4-BE49-F238E27FC236}">
                  <a16:creationId xmlns:a16="http://schemas.microsoft.com/office/drawing/2014/main" id="{0D52713B-9295-C249-820B-5E116BCBAE8C}"/>
                </a:ext>
              </a:extLst>
            </p:cNvPr>
            <p:cNvSpPr/>
            <p:nvPr/>
          </p:nvSpPr>
          <p:spPr>
            <a:xfrm>
              <a:off x="6313030" y="914831"/>
              <a:ext cx="922454" cy="410466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a:endParaRPr>
            </a:p>
          </p:txBody>
        </p:sp>
        <p:sp>
          <p:nvSpPr>
            <p:cNvPr id="177" name="Pentagon 2">
              <a:extLst>
                <a:ext uri="{FF2B5EF4-FFF2-40B4-BE49-F238E27FC236}">
                  <a16:creationId xmlns:a16="http://schemas.microsoft.com/office/drawing/2014/main" id="{570B9A4B-2C2A-2F49-9EDB-8AA99B4F1188}"/>
                </a:ext>
              </a:extLst>
            </p:cNvPr>
            <p:cNvSpPr/>
            <p:nvPr/>
          </p:nvSpPr>
          <p:spPr>
            <a:xfrm>
              <a:off x="6720073" y="1803046"/>
              <a:ext cx="242480" cy="230933"/>
            </a:xfrm>
            <a:prstGeom prst="pentagon">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78" name="Pentagon 85">
              <a:extLst>
                <a:ext uri="{FF2B5EF4-FFF2-40B4-BE49-F238E27FC236}">
                  <a16:creationId xmlns:a16="http://schemas.microsoft.com/office/drawing/2014/main" id="{D9754535-10C8-D841-94FC-E31A241EFC02}"/>
                </a:ext>
              </a:extLst>
            </p:cNvPr>
            <p:cNvSpPr/>
            <p:nvPr/>
          </p:nvSpPr>
          <p:spPr>
            <a:xfrm>
              <a:off x="6400075" y="3440640"/>
              <a:ext cx="242480" cy="230933"/>
            </a:xfrm>
            <a:prstGeom prst="pentagon">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79" name="Pentagon 86">
              <a:extLst>
                <a:ext uri="{FF2B5EF4-FFF2-40B4-BE49-F238E27FC236}">
                  <a16:creationId xmlns:a16="http://schemas.microsoft.com/office/drawing/2014/main" id="{804E58B9-3966-9846-9BC4-D95F8FD9A88A}"/>
                </a:ext>
              </a:extLst>
            </p:cNvPr>
            <p:cNvSpPr/>
            <p:nvPr/>
          </p:nvSpPr>
          <p:spPr>
            <a:xfrm>
              <a:off x="6556998" y="2031691"/>
              <a:ext cx="242480" cy="230933"/>
            </a:xfrm>
            <a:prstGeom prst="pentagon">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80" name="Pentagon 87">
              <a:extLst>
                <a:ext uri="{FF2B5EF4-FFF2-40B4-BE49-F238E27FC236}">
                  <a16:creationId xmlns:a16="http://schemas.microsoft.com/office/drawing/2014/main" id="{71D5B923-5FE8-3B49-855A-44594E902CD3}"/>
                </a:ext>
              </a:extLst>
            </p:cNvPr>
            <p:cNvSpPr/>
            <p:nvPr/>
          </p:nvSpPr>
          <p:spPr>
            <a:xfrm>
              <a:off x="6659673" y="3485220"/>
              <a:ext cx="242480" cy="230933"/>
            </a:xfrm>
            <a:prstGeom prst="pentagon">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81" name="Pentagon 88">
              <a:extLst>
                <a:ext uri="{FF2B5EF4-FFF2-40B4-BE49-F238E27FC236}">
                  <a16:creationId xmlns:a16="http://schemas.microsoft.com/office/drawing/2014/main" id="{16FE75BE-E05D-2542-8076-03AA0527F8B9}"/>
                </a:ext>
              </a:extLst>
            </p:cNvPr>
            <p:cNvSpPr/>
            <p:nvPr/>
          </p:nvSpPr>
          <p:spPr>
            <a:xfrm>
              <a:off x="6459094" y="4627469"/>
              <a:ext cx="242480" cy="230933"/>
            </a:xfrm>
            <a:prstGeom prst="pentagon">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83" name="Pentagon 90">
              <a:extLst>
                <a:ext uri="{FF2B5EF4-FFF2-40B4-BE49-F238E27FC236}">
                  <a16:creationId xmlns:a16="http://schemas.microsoft.com/office/drawing/2014/main" id="{D8F80310-EB07-B04F-A69B-92525E419053}"/>
                </a:ext>
              </a:extLst>
            </p:cNvPr>
            <p:cNvSpPr/>
            <p:nvPr/>
          </p:nvSpPr>
          <p:spPr>
            <a:xfrm>
              <a:off x="6779800" y="2139263"/>
              <a:ext cx="242480" cy="230933"/>
            </a:xfrm>
            <a:prstGeom prst="pentagon">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84" name="Pentagon 91">
              <a:extLst>
                <a:ext uri="{FF2B5EF4-FFF2-40B4-BE49-F238E27FC236}">
                  <a16:creationId xmlns:a16="http://schemas.microsoft.com/office/drawing/2014/main" id="{C57FF678-32C1-CB42-9ED7-48D513D5068A}"/>
                </a:ext>
              </a:extLst>
            </p:cNvPr>
            <p:cNvSpPr/>
            <p:nvPr/>
          </p:nvSpPr>
          <p:spPr>
            <a:xfrm>
              <a:off x="6363472" y="1896477"/>
              <a:ext cx="242480" cy="230933"/>
            </a:xfrm>
            <a:prstGeom prst="pentagon">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85" name="Pentagon 92">
              <a:extLst>
                <a:ext uri="{FF2B5EF4-FFF2-40B4-BE49-F238E27FC236}">
                  <a16:creationId xmlns:a16="http://schemas.microsoft.com/office/drawing/2014/main" id="{DF2BA18D-74C0-AB46-8E96-E8D0FF62CC1E}"/>
                </a:ext>
              </a:extLst>
            </p:cNvPr>
            <p:cNvSpPr/>
            <p:nvPr/>
          </p:nvSpPr>
          <p:spPr>
            <a:xfrm>
              <a:off x="6413722" y="2304380"/>
              <a:ext cx="242480" cy="230933"/>
            </a:xfrm>
            <a:prstGeom prst="pentagon">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97" name="TextBox 196">
              <a:extLst>
                <a:ext uri="{FF2B5EF4-FFF2-40B4-BE49-F238E27FC236}">
                  <a16:creationId xmlns:a16="http://schemas.microsoft.com/office/drawing/2014/main" id="{BC632E84-8953-C84F-B63A-2EB50985D491}"/>
                </a:ext>
              </a:extLst>
            </p:cNvPr>
            <p:cNvSpPr txBox="1"/>
            <p:nvPr/>
          </p:nvSpPr>
          <p:spPr>
            <a:xfrm>
              <a:off x="6280060" y="276740"/>
              <a:ext cx="1048341" cy="646331"/>
            </a:xfrm>
            <a:prstGeom prst="rect">
              <a:avLst/>
            </a:prstGeom>
            <a:noFill/>
          </p:spPr>
          <p:txBody>
            <a:bodyPr wrap="square" rtlCol="0">
              <a:spAutoFit/>
            </a:bodyPr>
            <a:lstStyle/>
            <a:p>
              <a:pPr algn="ctr" defTabSz="685800"/>
              <a:r>
                <a:rPr lang="en-GB" sz="900" dirty="0">
                  <a:solidFill>
                    <a:prstClr val="black"/>
                  </a:solidFill>
                  <a:latin typeface="Calibri"/>
                </a:rPr>
                <a:t>Technology company seeking to develop product</a:t>
              </a:r>
            </a:p>
          </p:txBody>
        </p:sp>
        <p:sp>
          <p:nvSpPr>
            <p:cNvPr id="198" name="TextBox 197">
              <a:extLst>
                <a:ext uri="{FF2B5EF4-FFF2-40B4-BE49-F238E27FC236}">
                  <a16:creationId xmlns:a16="http://schemas.microsoft.com/office/drawing/2014/main" id="{78934848-3DDD-ED43-AA06-C5C6C92BAF8B}"/>
                </a:ext>
              </a:extLst>
            </p:cNvPr>
            <p:cNvSpPr txBox="1"/>
            <p:nvPr/>
          </p:nvSpPr>
          <p:spPr>
            <a:xfrm>
              <a:off x="6412249" y="2684596"/>
              <a:ext cx="847433" cy="784830"/>
            </a:xfrm>
            <a:prstGeom prst="rect">
              <a:avLst/>
            </a:prstGeom>
            <a:noFill/>
          </p:spPr>
          <p:txBody>
            <a:bodyPr wrap="square" rtlCol="0">
              <a:spAutoFit/>
            </a:bodyPr>
            <a:lstStyle/>
            <a:p>
              <a:pPr defTabSz="685800"/>
              <a:r>
                <a:rPr lang="en-GB" sz="900" dirty="0">
                  <a:solidFill>
                    <a:prstClr val="black"/>
                  </a:solidFill>
                  <a:latin typeface="Calibri"/>
                </a:rPr>
                <a:t>Fragmented electronic health records held locally</a:t>
              </a:r>
            </a:p>
          </p:txBody>
        </p:sp>
      </p:grpSp>
      <p:grpSp>
        <p:nvGrpSpPr>
          <p:cNvPr id="14" name="Group 13">
            <a:extLst>
              <a:ext uri="{FF2B5EF4-FFF2-40B4-BE49-F238E27FC236}">
                <a16:creationId xmlns:a16="http://schemas.microsoft.com/office/drawing/2014/main" id="{C09BD252-0F15-0141-983F-08B4A6D5E83A}"/>
              </a:ext>
            </a:extLst>
          </p:cNvPr>
          <p:cNvGrpSpPr/>
          <p:nvPr/>
        </p:nvGrpSpPr>
        <p:grpSpPr>
          <a:xfrm>
            <a:off x="7322852" y="527474"/>
            <a:ext cx="1407611" cy="4492021"/>
            <a:chOff x="7322852" y="527474"/>
            <a:chExt cx="1407611" cy="4492021"/>
          </a:xfrm>
        </p:grpSpPr>
        <p:sp>
          <p:nvSpPr>
            <p:cNvPr id="199" name="Rectangle 198">
              <a:extLst>
                <a:ext uri="{FF2B5EF4-FFF2-40B4-BE49-F238E27FC236}">
                  <a16:creationId xmlns:a16="http://schemas.microsoft.com/office/drawing/2014/main" id="{47F98561-3474-D843-B700-ED6596742844}"/>
                </a:ext>
              </a:extLst>
            </p:cNvPr>
            <p:cNvSpPr/>
            <p:nvPr/>
          </p:nvSpPr>
          <p:spPr>
            <a:xfrm>
              <a:off x="7322852" y="914829"/>
              <a:ext cx="1337939" cy="410466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a:endParaRPr>
            </a:p>
          </p:txBody>
        </p:sp>
        <p:sp>
          <p:nvSpPr>
            <p:cNvPr id="200" name="TextBox 199">
              <a:extLst>
                <a:ext uri="{FF2B5EF4-FFF2-40B4-BE49-F238E27FC236}">
                  <a16:creationId xmlns:a16="http://schemas.microsoft.com/office/drawing/2014/main" id="{ED877206-2E2A-2247-A14A-D88D9C05E392}"/>
                </a:ext>
              </a:extLst>
            </p:cNvPr>
            <p:cNvSpPr txBox="1"/>
            <p:nvPr/>
          </p:nvSpPr>
          <p:spPr>
            <a:xfrm>
              <a:off x="7323052" y="527474"/>
              <a:ext cx="1191386" cy="230832"/>
            </a:xfrm>
            <a:prstGeom prst="rect">
              <a:avLst/>
            </a:prstGeom>
            <a:noFill/>
          </p:spPr>
          <p:txBody>
            <a:bodyPr wrap="square" rtlCol="0">
              <a:spAutoFit/>
            </a:bodyPr>
            <a:lstStyle/>
            <a:p>
              <a:pPr algn="ctr" defTabSz="685800"/>
              <a:r>
                <a:rPr lang="en-GB" sz="900" dirty="0">
                  <a:solidFill>
                    <a:prstClr val="black"/>
                  </a:solidFill>
                  <a:latin typeface="Calibri"/>
                </a:rPr>
                <a:t>Patient</a:t>
              </a:r>
            </a:p>
          </p:txBody>
        </p:sp>
        <p:sp>
          <p:nvSpPr>
            <p:cNvPr id="201" name="Rectangle 200">
              <a:extLst>
                <a:ext uri="{FF2B5EF4-FFF2-40B4-BE49-F238E27FC236}">
                  <a16:creationId xmlns:a16="http://schemas.microsoft.com/office/drawing/2014/main" id="{B4A846D8-386D-DA49-9DB8-494FCD9C79F6}"/>
                </a:ext>
              </a:extLst>
            </p:cNvPr>
            <p:cNvSpPr/>
            <p:nvPr/>
          </p:nvSpPr>
          <p:spPr>
            <a:xfrm>
              <a:off x="8294362" y="1466788"/>
              <a:ext cx="303013" cy="2553878"/>
            </a:xfrm>
            <a:prstGeom prst="rect">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defTabSz="685800"/>
              <a:endParaRPr lang="en-GB" sz="1350" dirty="0">
                <a:solidFill>
                  <a:prstClr val="black"/>
                </a:solidFill>
                <a:latin typeface="Calibri"/>
              </a:endParaRPr>
            </a:p>
          </p:txBody>
        </p:sp>
        <p:sp>
          <p:nvSpPr>
            <p:cNvPr id="202" name="Oval 201">
              <a:extLst>
                <a:ext uri="{FF2B5EF4-FFF2-40B4-BE49-F238E27FC236}">
                  <a16:creationId xmlns:a16="http://schemas.microsoft.com/office/drawing/2014/main" id="{3466E9D0-EF4D-6941-B800-73F086FCC672}"/>
                </a:ext>
              </a:extLst>
            </p:cNvPr>
            <p:cNvSpPr/>
            <p:nvPr/>
          </p:nvSpPr>
          <p:spPr>
            <a:xfrm>
              <a:off x="7897990" y="2165707"/>
              <a:ext cx="46331" cy="34289"/>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203" name="Oval 202">
              <a:extLst>
                <a:ext uri="{FF2B5EF4-FFF2-40B4-BE49-F238E27FC236}">
                  <a16:creationId xmlns:a16="http://schemas.microsoft.com/office/drawing/2014/main" id="{6F0125DB-CC3E-0349-BEB8-F3C2A3C0B4CF}"/>
                </a:ext>
              </a:extLst>
            </p:cNvPr>
            <p:cNvSpPr/>
            <p:nvPr/>
          </p:nvSpPr>
          <p:spPr>
            <a:xfrm>
              <a:off x="7897990" y="2597755"/>
              <a:ext cx="46331" cy="34289"/>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204" name="Oval 203">
              <a:extLst>
                <a:ext uri="{FF2B5EF4-FFF2-40B4-BE49-F238E27FC236}">
                  <a16:creationId xmlns:a16="http://schemas.microsoft.com/office/drawing/2014/main" id="{063FA327-20C1-B642-8F6C-E1F44C8EF8E9}"/>
                </a:ext>
              </a:extLst>
            </p:cNvPr>
            <p:cNvSpPr/>
            <p:nvPr/>
          </p:nvSpPr>
          <p:spPr>
            <a:xfrm>
              <a:off x="7897990" y="3064093"/>
              <a:ext cx="46331" cy="34289"/>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205" name="Oval 204">
              <a:extLst>
                <a:ext uri="{FF2B5EF4-FFF2-40B4-BE49-F238E27FC236}">
                  <a16:creationId xmlns:a16="http://schemas.microsoft.com/office/drawing/2014/main" id="{C90870B1-7AD0-6749-BBB7-C332498EDE3D}"/>
                </a:ext>
              </a:extLst>
            </p:cNvPr>
            <p:cNvSpPr/>
            <p:nvPr/>
          </p:nvSpPr>
          <p:spPr>
            <a:xfrm>
              <a:off x="7898300" y="1643151"/>
              <a:ext cx="46331" cy="46321"/>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207" name="TextBox 206">
              <a:extLst>
                <a:ext uri="{FF2B5EF4-FFF2-40B4-BE49-F238E27FC236}">
                  <a16:creationId xmlns:a16="http://schemas.microsoft.com/office/drawing/2014/main" id="{12BE9B9C-A538-6A46-80CE-4ED31C03093D}"/>
                </a:ext>
              </a:extLst>
            </p:cNvPr>
            <p:cNvSpPr txBox="1"/>
            <p:nvPr/>
          </p:nvSpPr>
          <p:spPr>
            <a:xfrm>
              <a:off x="7691843" y="1238708"/>
              <a:ext cx="773092" cy="230832"/>
            </a:xfrm>
            <a:prstGeom prst="rect">
              <a:avLst/>
            </a:prstGeom>
            <a:noFill/>
          </p:spPr>
          <p:txBody>
            <a:bodyPr wrap="square" rtlCol="0">
              <a:spAutoFit/>
            </a:bodyPr>
            <a:lstStyle/>
            <a:p>
              <a:pPr defTabSz="685800"/>
              <a:r>
                <a:rPr lang="en-GB" sz="900" dirty="0">
                  <a:solidFill>
                    <a:prstClr val="black"/>
                  </a:solidFill>
                  <a:latin typeface="Calibri"/>
                </a:rPr>
                <a:t>Letters</a:t>
              </a:r>
            </a:p>
          </p:txBody>
        </p:sp>
        <p:sp>
          <p:nvSpPr>
            <p:cNvPr id="208" name="Oval 207">
              <a:extLst>
                <a:ext uri="{FF2B5EF4-FFF2-40B4-BE49-F238E27FC236}">
                  <a16:creationId xmlns:a16="http://schemas.microsoft.com/office/drawing/2014/main" id="{16C5F984-635E-264E-A428-0817B803FA71}"/>
                </a:ext>
              </a:extLst>
            </p:cNvPr>
            <p:cNvSpPr/>
            <p:nvPr/>
          </p:nvSpPr>
          <p:spPr>
            <a:xfrm>
              <a:off x="7407751" y="1843742"/>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209" name="Oval 208">
              <a:extLst>
                <a:ext uri="{FF2B5EF4-FFF2-40B4-BE49-F238E27FC236}">
                  <a16:creationId xmlns:a16="http://schemas.microsoft.com/office/drawing/2014/main" id="{95164171-FDA1-F048-9C4E-F5D0E214DAB2}"/>
                </a:ext>
              </a:extLst>
            </p:cNvPr>
            <p:cNvSpPr/>
            <p:nvPr/>
          </p:nvSpPr>
          <p:spPr>
            <a:xfrm>
              <a:off x="7407751" y="2900611"/>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210" name="Oval 209">
              <a:extLst>
                <a:ext uri="{FF2B5EF4-FFF2-40B4-BE49-F238E27FC236}">
                  <a16:creationId xmlns:a16="http://schemas.microsoft.com/office/drawing/2014/main" id="{0EE0775B-6521-C049-98B4-2DE154FC62D6}"/>
                </a:ext>
              </a:extLst>
            </p:cNvPr>
            <p:cNvSpPr/>
            <p:nvPr/>
          </p:nvSpPr>
          <p:spPr>
            <a:xfrm>
              <a:off x="7407751" y="3505246"/>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211" name="TextBox 210">
              <a:extLst>
                <a:ext uri="{FF2B5EF4-FFF2-40B4-BE49-F238E27FC236}">
                  <a16:creationId xmlns:a16="http://schemas.microsoft.com/office/drawing/2014/main" id="{7DBDDE84-F151-C54E-92FC-66A4BE4EB336}"/>
                </a:ext>
              </a:extLst>
            </p:cNvPr>
            <p:cNvSpPr txBox="1"/>
            <p:nvPr/>
          </p:nvSpPr>
          <p:spPr>
            <a:xfrm>
              <a:off x="7354953" y="3827984"/>
              <a:ext cx="773092" cy="923330"/>
            </a:xfrm>
            <a:prstGeom prst="rect">
              <a:avLst/>
            </a:prstGeom>
            <a:noFill/>
          </p:spPr>
          <p:txBody>
            <a:bodyPr wrap="square" rtlCol="0">
              <a:spAutoFit/>
            </a:bodyPr>
            <a:lstStyle/>
            <a:p>
              <a:pPr defTabSz="685800"/>
              <a:r>
                <a:rPr lang="en-GB" sz="900" dirty="0">
                  <a:solidFill>
                    <a:prstClr val="black"/>
                  </a:solidFill>
                  <a:latin typeface="Calibri"/>
                </a:rPr>
                <a:t>May be able to access medical records through portal</a:t>
              </a:r>
            </a:p>
          </p:txBody>
        </p:sp>
        <p:sp>
          <p:nvSpPr>
            <p:cNvPr id="212" name="TextBox 211">
              <a:extLst>
                <a:ext uri="{FF2B5EF4-FFF2-40B4-BE49-F238E27FC236}">
                  <a16:creationId xmlns:a16="http://schemas.microsoft.com/office/drawing/2014/main" id="{5E83291F-842E-0B42-9ACA-E0BDB1A8DA11}"/>
                </a:ext>
              </a:extLst>
            </p:cNvPr>
            <p:cNvSpPr txBox="1"/>
            <p:nvPr/>
          </p:nvSpPr>
          <p:spPr>
            <a:xfrm>
              <a:off x="7957371" y="4119248"/>
              <a:ext cx="773092" cy="507831"/>
            </a:xfrm>
            <a:prstGeom prst="rect">
              <a:avLst/>
            </a:prstGeom>
            <a:noFill/>
          </p:spPr>
          <p:txBody>
            <a:bodyPr wrap="square" rtlCol="0">
              <a:spAutoFit/>
            </a:bodyPr>
            <a:lstStyle/>
            <a:p>
              <a:pPr defTabSz="685800"/>
              <a:r>
                <a:rPr lang="en-GB" sz="900" dirty="0">
                  <a:solidFill>
                    <a:prstClr val="black"/>
                  </a:solidFill>
                  <a:latin typeface="Calibri"/>
                </a:rPr>
                <a:t>Public facing quality measures</a:t>
              </a:r>
            </a:p>
          </p:txBody>
        </p:sp>
      </p:grpSp>
      <p:grpSp>
        <p:nvGrpSpPr>
          <p:cNvPr id="2" name="Group 1">
            <a:extLst>
              <a:ext uri="{FF2B5EF4-FFF2-40B4-BE49-F238E27FC236}">
                <a16:creationId xmlns:a16="http://schemas.microsoft.com/office/drawing/2014/main" id="{E25E5611-4CDC-B64C-B528-1C224A40F6BA}"/>
              </a:ext>
            </a:extLst>
          </p:cNvPr>
          <p:cNvGrpSpPr/>
          <p:nvPr/>
        </p:nvGrpSpPr>
        <p:grpSpPr>
          <a:xfrm>
            <a:off x="2192482" y="547644"/>
            <a:ext cx="1191386" cy="4475822"/>
            <a:chOff x="2192482" y="547644"/>
            <a:chExt cx="1191386" cy="4475822"/>
          </a:xfrm>
        </p:grpSpPr>
        <p:sp>
          <p:nvSpPr>
            <p:cNvPr id="186" name="Rectangle 185">
              <a:extLst>
                <a:ext uri="{FF2B5EF4-FFF2-40B4-BE49-F238E27FC236}">
                  <a16:creationId xmlns:a16="http://schemas.microsoft.com/office/drawing/2014/main" id="{41203F99-E621-5841-8094-2B4537FA095D}"/>
                </a:ext>
              </a:extLst>
            </p:cNvPr>
            <p:cNvSpPr/>
            <p:nvPr/>
          </p:nvSpPr>
          <p:spPr>
            <a:xfrm>
              <a:off x="2331516" y="918800"/>
              <a:ext cx="922454" cy="4104666"/>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a:endParaRPr>
            </a:p>
          </p:txBody>
        </p:sp>
        <p:sp>
          <p:nvSpPr>
            <p:cNvPr id="94" name="TextBox 93">
              <a:extLst>
                <a:ext uri="{FF2B5EF4-FFF2-40B4-BE49-F238E27FC236}">
                  <a16:creationId xmlns:a16="http://schemas.microsoft.com/office/drawing/2014/main" id="{29353FBD-62AC-8147-AEA3-ECC7C401D35D}"/>
                </a:ext>
              </a:extLst>
            </p:cNvPr>
            <p:cNvSpPr txBox="1"/>
            <p:nvPr/>
          </p:nvSpPr>
          <p:spPr>
            <a:xfrm>
              <a:off x="2192482" y="547644"/>
              <a:ext cx="1191386" cy="230832"/>
            </a:xfrm>
            <a:prstGeom prst="rect">
              <a:avLst/>
            </a:prstGeom>
            <a:noFill/>
          </p:spPr>
          <p:txBody>
            <a:bodyPr wrap="square" rtlCol="0">
              <a:spAutoFit/>
            </a:bodyPr>
            <a:lstStyle/>
            <a:p>
              <a:pPr algn="ctr" defTabSz="685800"/>
              <a:r>
                <a:rPr lang="en-GB" sz="900" dirty="0">
                  <a:solidFill>
                    <a:prstClr val="black"/>
                  </a:solidFill>
                  <a:latin typeface="Calibri"/>
                </a:rPr>
                <a:t>Hospital</a:t>
              </a:r>
            </a:p>
          </p:txBody>
        </p:sp>
        <p:sp>
          <p:nvSpPr>
            <p:cNvPr id="98" name="Oval 97">
              <a:extLst>
                <a:ext uri="{FF2B5EF4-FFF2-40B4-BE49-F238E27FC236}">
                  <a16:creationId xmlns:a16="http://schemas.microsoft.com/office/drawing/2014/main" id="{93C2E01D-8BD7-DB41-8160-20D288D60CFA}"/>
                </a:ext>
              </a:extLst>
            </p:cNvPr>
            <p:cNvSpPr/>
            <p:nvPr/>
          </p:nvSpPr>
          <p:spPr>
            <a:xfrm>
              <a:off x="2431349" y="1977245"/>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99" name="Oval 98">
              <a:extLst>
                <a:ext uri="{FF2B5EF4-FFF2-40B4-BE49-F238E27FC236}">
                  <a16:creationId xmlns:a16="http://schemas.microsoft.com/office/drawing/2014/main" id="{070D88E2-F635-3A4A-B2B9-1E9A89313B98}"/>
                </a:ext>
              </a:extLst>
            </p:cNvPr>
            <p:cNvSpPr/>
            <p:nvPr/>
          </p:nvSpPr>
          <p:spPr>
            <a:xfrm>
              <a:off x="2545649" y="2091545"/>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00" name="Oval 99">
              <a:extLst>
                <a:ext uri="{FF2B5EF4-FFF2-40B4-BE49-F238E27FC236}">
                  <a16:creationId xmlns:a16="http://schemas.microsoft.com/office/drawing/2014/main" id="{4450444E-376A-2444-BCC7-2C450E844B36}"/>
                </a:ext>
              </a:extLst>
            </p:cNvPr>
            <p:cNvSpPr/>
            <p:nvPr/>
          </p:nvSpPr>
          <p:spPr>
            <a:xfrm>
              <a:off x="2659949" y="2205845"/>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01" name="Oval 100">
              <a:extLst>
                <a:ext uri="{FF2B5EF4-FFF2-40B4-BE49-F238E27FC236}">
                  <a16:creationId xmlns:a16="http://schemas.microsoft.com/office/drawing/2014/main" id="{46BAEF60-3AB7-AC4E-9997-77ECF3BC174D}"/>
                </a:ext>
              </a:extLst>
            </p:cNvPr>
            <p:cNvSpPr/>
            <p:nvPr/>
          </p:nvSpPr>
          <p:spPr>
            <a:xfrm>
              <a:off x="2625174" y="2772833"/>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07" name="Oval 106">
              <a:extLst>
                <a:ext uri="{FF2B5EF4-FFF2-40B4-BE49-F238E27FC236}">
                  <a16:creationId xmlns:a16="http://schemas.microsoft.com/office/drawing/2014/main" id="{033FB475-29E9-6A43-89AD-1C423B6FBF73}"/>
                </a:ext>
              </a:extLst>
            </p:cNvPr>
            <p:cNvSpPr/>
            <p:nvPr/>
          </p:nvSpPr>
          <p:spPr>
            <a:xfrm>
              <a:off x="2500981" y="2069026"/>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08" name="Oval 107">
              <a:extLst>
                <a:ext uri="{FF2B5EF4-FFF2-40B4-BE49-F238E27FC236}">
                  <a16:creationId xmlns:a16="http://schemas.microsoft.com/office/drawing/2014/main" id="{DB72CD6B-20D2-A341-99AA-4AABEED16F8B}"/>
                </a:ext>
              </a:extLst>
            </p:cNvPr>
            <p:cNvSpPr/>
            <p:nvPr/>
          </p:nvSpPr>
          <p:spPr>
            <a:xfrm>
              <a:off x="2444403" y="2489339"/>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09" name="Oval 108">
              <a:extLst>
                <a:ext uri="{FF2B5EF4-FFF2-40B4-BE49-F238E27FC236}">
                  <a16:creationId xmlns:a16="http://schemas.microsoft.com/office/drawing/2014/main" id="{A9E4F891-8229-3744-919C-0D6DD8EABA50}"/>
                </a:ext>
              </a:extLst>
            </p:cNvPr>
            <p:cNvSpPr/>
            <p:nvPr/>
          </p:nvSpPr>
          <p:spPr>
            <a:xfrm>
              <a:off x="2404573" y="2165088"/>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10" name="Oval 109">
              <a:extLst>
                <a:ext uri="{FF2B5EF4-FFF2-40B4-BE49-F238E27FC236}">
                  <a16:creationId xmlns:a16="http://schemas.microsoft.com/office/drawing/2014/main" id="{00D5ED55-723D-A241-B8A9-F4E27D94FC0E}"/>
                </a:ext>
              </a:extLst>
            </p:cNvPr>
            <p:cNvSpPr/>
            <p:nvPr/>
          </p:nvSpPr>
          <p:spPr>
            <a:xfrm>
              <a:off x="2610928" y="2578815"/>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11" name="Oval 110">
              <a:extLst>
                <a:ext uri="{FF2B5EF4-FFF2-40B4-BE49-F238E27FC236}">
                  <a16:creationId xmlns:a16="http://schemas.microsoft.com/office/drawing/2014/main" id="{85E4D011-0E16-6846-B57C-593C28EA39DA}"/>
                </a:ext>
              </a:extLst>
            </p:cNvPr>
            <p:cNvSpPr/>
            <p:nvPr/>
          </p:nvSpPr>
          <p:spPr>
            <a:xfrm>
              <a:off x="2802685" y="1928801"/>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12" name="Oval 111">
              <a:extLst>
                <a:ext uri="{FF2B5EF4-FFF2-40B4-BE49-F238E27FC236}">
                  <a16:creationId xmlns:a16="http://schemas.microsoft.com/office/drawing/2014/main" id="{185322C1-9AD9-E846-97E4-3B3C9CD3509B}"/>
                </a:ext>
              </a:extLst>
            </p:cNvPr>
            <p:cNvSpPr/>
            <p:nvPr/>
          </p:nvSpPr>
          <p:spPr>
            <a:xfrm>
              <a:off x="2737881" y="2456969"/>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13" name="Oval 112">
              <a:extLst>
                <a:ext uri="{FF2B5EF4-FFF2-40B4-BE49-F238E27FC236}">
                  <a16:creationId xmlns:a16="http://schemas.microsoft.com/office/drawing/2014/main" id="{3B790716-5C98-3141-852D-C0359C84912B}"/>
                </a:ext>
              </a:extLst>
            </p:cNvPr>
            <p:cNvSpPr/>
            <p:nvPr/>
          </p:nvSpPr>
          <p:spPr>
            <a:xfrm>
              <a:off x="2829462" y="2052808"/>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14" name="Oval 113">
              <a:extLst>
                <a:ext uri="{FF2B5EF4-FFF2-40B4-BE49-F238E27FC236}">
                  <a16:creationId xmlns:a16="http://schemas.microsoft.com/office/drawing/2014/main" id="{B0CA4ADF-807C-0140-8ADD-269734158025}"/>
                </a:ext>
              </a:extLst>
            </p:cNvPr>
            <p:cNvSpPr/>
            <p:nvPr/>
          </p:nvSpPr>
          <p:spPr>
            <a:xfrm>
              <a:off x="2598306" y="1750144"/>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15" name="Oval 114">
              <a:extLst>
                <a:ext uri="{FF2B5EF4-FFF2-40B4-BE49-F238E27FC236}">
                  <a16:creationId xmlns:a16="http://schemas.microsoft.com/office/drawing/2014/main" id="{DB470DAE-F789-B34F-AF6C-A128AB5DB9B6}"/>
                </a:ext>
              </a:extLst>
            </p:cNvPr>
            <p:cNvSpPr/>
            <p:nvPr/>
          </p:nvSpPr>
          <p:spPr>
            <a:xfrm>
              <a:off x="2940700" y="2331407"/>
              <a:ext cx="234776" cy="234776"/>
            </a:xfrm>
            <a:prstGeom prst="ellipse">
              <a:avLst/>
            </a:prstGeom>
            <a:solidFill>
              <a:schemeClr val="bg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116" name="TextBox 115">
              <a:extLst>
                <a:ext uri="{FF2B5EF4-FFF2-40B4-BE49-F238E27FC236}">
                  <a16:creationId xmlns:a16="http://schemas.microsoft.com/office/drawing/2014/main" id="{4E158D71-8FE4-2340-98EE-83D40A478ECD}"/>
                </a:ext>
              </a:extLst>
            </p:cNvPr>
            <p:cNvSpPr txBox="1"/>
            <p:nvPr/>
          </p:nvSpPr>
          <p:spPr>
            <a:xfrm>
              <a:off x="2382713" y="3072454"/>
              <a:ext cx="773092" cy="923330"/>
            </a:xfrm>
            <a:prstGeom prst="rect">
              <a:avLst/>
            </a:prstGeom>
            <a:noFill/>
          </p:spPr>
          <p:txBody>
            <a:bodyPr wrap="square" rtlCol="0">
              <a:spAutoFit/>
            </a:bodyPr>
            <a:lstStyle/>
            <a:p>
              <a:pPr defTabSz="685800"/>
              <a:r>
                <a:rPr lang="en-GB" sz="900" dirty="0">
                  <a:solidFill>
                    <a:prstClr val="black"/>
                  </a:solidFill>
                  <a:latin typeface="Calibri"/>
                </a:rPr>
                <a:t>Multiple fragmented systems exist  within single hospital</a:t>
              </a:r>
            </a:p>
          </p:txBody>
        </p:sp>
        <p:sp>
          <p:nvSpPr>
            <p:cNvPr id="213" name="TextBox 212">
              <a:extLst>
                <a:ext uri="{FF2B5EF4-FFF2-40B4-BE49-F238E27FC236}">
                  <a16:creationId xmlns:a16="http://schemas.microsoft.com/office/drawing/2014/main" id="{6B603FAF-F94C-AE43-AA7C-0CECD4E562F3}"/>
                </a:ext>
              </a:extLst>
            </p:cNvPr>
            <p:cNvSpPr txBox="1"/>
            <p:nvPr/>
          </p:nvSpPr>
          <p:spPr>
            <a:xfrm>
              <a:off x="2375259" y="3978791"/>
              <a:ext cx="773092" cy="784830"/>
            </a:xfrm>
            <a:prstGeom prst="rect">
              <a:avLst/>
            </a:prstGeom>
            <a:noFill/>
          </p:spPr>
          <p:txBody>
            <a:bodyPr wrap="square" rtlCol="0">
              <a:spAutoFit/>
            </a:bodyPr>
            <a:lstStyle/>
            <a:p>
              <a:pPr defTabSz="685800"/>
              <a:r>
                <a:rPr lang="en-GB" sz="900" dirty="0">
                  <a:solidFill>
                    <a:prstClr val="black"/>
                  </a:solidFill>
                  <a:latin typeface="Calibri"/>
                </a:rPr>
                <a:t>Little information beyond the hospital walls</a:t>
              </a:r>
            </a:p>
          </p:txBody>
        </p:sp>
      </p:grpSp>
      <p:sp>
        <p:nvSpPr>
          <p:cNvPr id="214" name="Oval 213">
            <a:extLst>
              <a:ext uri="{FF2B5EF4-FFF2-40B4-BE49-F238E27FC236}">
                <a16:creationId xmlns:a16="http://schemas.microsoft.com/office/drawing/2014/main" id="{53762EB8-0360-A449-85D8-C404DDA9223B}"/>
              </a:ext>
            </a:extLst>
          </p:cNvPr>
          <p:cNvSpPr/>
          <p:nvPr/>
        </p:nvSpPr>
        <p:spPr>
          <a:xfrm>
            <a:off x="2041350" y="4103635"/>
            <a:ext cx="46331" cy="34289"/>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215" name="Oval 214">
            <a:extLst>
              <a:ext uri="{FF2B5EF4-FFF2-40B4-BE49-F238E27FC236}">
                <a16:creationId xmlns:a16="http://schemas.microsoft.com/office/drawing/2014/main" id="{AC6CB8E5-5879-2845-911C-9D7F20F266AC}"/>
              </a:ext>
            </a:extLst>
          </p:cNvPr>
          <p:cNvSpPr/>
          <p:nvPr/>
        </p:nvSpPr>
        <p:spPr>
          <a:xfrm>
            <a:off x="2041350" y="4407955"/>
            <a:ext cx="46331" cy="34289"/>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sp>
        <p:nvSpPr>
          <p:cNvPr id="216" name="Oval 215">
            <a:extLst>
              <a:ext uri="{FF2B5EF4-FFF2-40B4-BE49-F238E27FC236}">
                <a16:creationId xmlns:a16="http://schemas.microsoft.com/office/drawing/2014/main" id="{CF197A5C-72D8-F341-9A01-DDFA637A9A22}"/>
              </a:ext>
            </a:extLst>
          </p:cNvPr>
          <p:cNvSpPr/>
          <p:nvPr/>
        </p:nvSpPr>
        <p:spPr>
          <a:xfrm>
            <a:off x="2041350" y="4805713"/>
            <a:ext cx="46331" cy="34289"/>
          </a:xfrm>
          <a:prstGeom prst="ellipse">
            <a:avLst/>
          </a:prstGeom>
          <a:solidFill>
            <a:srgbClr val="DD0031"/>
          </a:solidFill>
          <a:ln>
            <a:solidFill>
              <a:srgbClr val="DD00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GB" sz="1350">
              <a:solidFill>
                <a:prstClr val="white"/>
              </a:solidFill>
              <a:latin typeface="Calibri"/>
            </a:endParaRPr>
          </a:p>
        </p:txBody>
      </p:sp>
      <p:grpSp>
        <p:nvGrpSpPr>
          <p:cNvPr id="23" name="Group 22">
            <a:extLst>
              <a:ext uri="{FF2B5EF4-FFF2-40B4-BE49-F238E27FC236}">
                <a16:creationId xmlns:a16="http://schemas.microsoft.com/office/drawing/2014/main" id="{02CB2A17-F4C4-0047-8619-6B3ACE303A8D}"/>
              </a:ext>
            </a:extLst>
          </p:cNvPr>
          <p:cNvGrpSpPr/>
          <p:nvPr/>
        </p:nvGrpSpPr>
        <p:grpSpPr>
          <a:xfrm rot="10800000">
            <a:off x="1410697" y="3372064"/>
            <a:ext cx="589697" cy="1448673"/>
            <a:chOff x="1638584" y="3115564"/>
            <a:chExt cx="786263" cy="1931564"/>
          </a:xfrm>
        </p:grpSpPr>
        <p:sp>
          <p:nvSpPr>
            <p:cNvPr id="220" name="U-turn Arrow 219">
              <a:extLst>
                <a:ext uri="{FF2B5EF4-FFF2-40B4-BE49-F238E27FC236}">
                  <a16:creationId xmlns:a16="http://schemas.microsoft.com/office/drawing/2014/main" id="{D6339156-A8FC-064C-9AA7-02F6AA921AA6}"/>
                </a:ext>
              </a:extLst>
            </p:cNvPr>
            <p:cNvSpPr/>
            <p:nvPr/>
          </p:nvSpPr>
          <p:spPr>
            <a:xfrm rot="5400000">
              <a:off x="1514589" y="4137778"/>
              <a:ext cx="1033343" cy="785353"/>
            </a:xfrm>
            <a:prstGeom prst="uturnArrow">
              <a:avLst>
                <a:gd name="adj1" fmla="val 5960"/>
                <a:gd name="adj2" fmla="val 25000"/>
                <a:gd name="adj3" fmla="val 16670"/>
                <a:gd name="adj4" fmla="val 43750"/>
                <a:gd name="adj5" fmla="val 33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a:endParaRPr>
            </a:p>
          </p:txBody>
        </p:sp>
        <p:sp>
          <p:nvSpPr>
            <p:cNvPr id="221" name="U-turn Arrow 220">
              <a:extLst>
                <a:ext uri="{FF2B5EF4-FFF2-40B4-BE49-F238E27FC236}">
                  <a16:creationId xmlns:a16="http://schemas.microsoft.com/office/drawing/2014/main" id="{BDA6840C-E894-C848-9A64-4D5C8F46C7DD}"/>
                </a:ext>
              </a:extLst>
            </p:cNvPr>
            <p:cNvSpPr/>
            <p:nvPr/>
          </p:nvSpPr>
          <p:spPr>
            <a:xfrm rot="5400000">
              <a:off x="1318223" y="3940999"/>
              <a:ext cx="1426905" cy="785353"/>
            </a:xfrm>
            <a:prstGeom prst="uturnArrow">
              <a:avLst>
                <a:gd name="adj1" fmla="val 5960"/>
                <a:gd name="adj2" fmla="val 25000"/>
                <a:gd name="adj3" fmla="val 16670"/>
                <a:gd name="adj4" fmla="val 43750"/>
                <a:gd name="adj5" fmla="val 33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a:endParaRPr>
            </a:p>
          </p:txBody>
        </p:sp>
        <p:sp>
          <p:nvSpPr>
            <p:cNvPr id="222" name="U-turn Arrow 221">
              <a:extLst>
                <a:ext uri="{FF2B5EF4-FFF2-40B4-BE49-F238E27FC236}">
                  <a16:creationId xmlns:a16="http://schemas.microsoft.com/office/drawing/2014/main" id="{3DE09FFE-3545-794E-BB2C-7861C7AE3301}"/>
                </a:ext>
              </a:extLst>
            </p:cNvPr>
            <p:cNvSpPr/>
            <p:nvPr/>
          </p:nvSpPr>
          <p:spPr>
            <a:xfrm rot="5400000">
              <a:off x="1066393" y="3688665"/>
              <a:ext cx="1931556" cy="785353"/>
            </a:xfrm>
            <a:prstGeom prst="uturnArrow">
              <a:avLst>
                <a:gd name="adj1" fmla="val 5960"/>
                <a:gd name="adj2" fmla="val 25000"/>
                <a:gd name="adj3" fmla="val 16670"/>
                <a:gd name="adj4" fmla="val 43750"/>
                <a:gd name="adj5" fmla="val 33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black"/>
                </a:solidFill>
                <a:latin typeface="Calibri"/>
              </a:endParaRPr>
            </a:p>
          </p:txBody>
        </p:sp>
      </p:grpSp>
    </p:spTree>
    <p:extLst>
      <p:ext uri="{BB962C8B-B14F-4D97-AF65-F5344CB8AC3E}">
        <p14:creationId xmlns:p14="http://schemas.microsoft.com/office/powerpoint/2010/main" val="335463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3DB6FC-2A44-0349-90E5-4334C5CF41A8}"/>
              </a:ext>
            </a:extLst>
          </p:cNvPr>
          <p:cNvSpPr>
            <a:spLocks noGrp="1"/>
          </p:cNvSpPr>
          <p:nvPr>
            <p:ph type="title"/>
          </p:nvPr>
        </p:nvSpPr>
        <p:spPr>
          <a:xfrm>
            <a:off x="368766" y="782694"/>
            <a:ext cx="8406469" cy="470898"/>
          </a:xfrm>
        </p:spPr>
        <p:txBody>
          <a:bodyPr>
            <a:normAutofit/>
          </a:bodyPr>
          <a:lstStyle/>
          <a:p>
            <a:r>
              <a:rPr lang="en-GB" dirty="0"/>
              <a:t>Analytical Capability: Three key elements</a:t>
            </a:r>
          </a:p>
        </p:txBody>
      </p:sp>
      <p:sp>
        <p:nvSpPr>
          <p:cNvPr id="7" name="TextBox 6">
            <a:extLst>
              <a:ext uri="{FF2B5EF4-FFF2-40B4-BE49-F238E27FC236}">
                <a16:creationId xmlns:a16="http://schemas.microsoft.com/office/drawing/2014/main" id="{8B9158A1-EAB1-AE41-B12B-6A03A3C42E93}"/>
              </a:ext>
            </a:extLst>
          </p:cNvPr>
          <p:cNvSpPr txBox="1"/>
          <p:nvPr/>
        </p:nvSpPr>
        <p:spPr>
          <a:xfrm>
            <a:off x="360001" y="1500018"/>
            <a:ext cx="2481578" cy="2326860"/>
          </a:xfrm>
          <a:prstGeom prst="rect">
            <a:avLst/>
          </a:prstGeom>
          <a:solidFill>
            <a:schemeClr val="accent2">
              <a:lumMod val="40000"/>
              <a:lumOff val="60000"/>
            </a:schemeClr>
          </a:solidFill>
        </p:spPr>
        <p:txBody>
          <a:bodyPr wrap="square" rtlCol="0">
            <a:noAutofit/>
          </a:bodyPr>
          <a:lstStyle/>
          <a:p>
            <a:r>
              <a:rPr lang="en-GB" sz="1050" b="1" dirty="0"/>
              <a:t>DATA</a:t>
            </a:r>
          </a:p>
          <a:p>
            <a:pPr marL="214308" indent="-214308">
              <a:buFontTx/>
              <a:buChar char="-"/>
            </a:pPr>
            <a:r>
              <a:rPr lang="en-GB" sz="1050" dirty="0"/>
              <a:t>Timely access to data to inform decisions and strategy</a:t>
            </a:r>
          </a:p>
          <a:p>
            <a:pPr marL="214308" indent="-214308">
              <a:spcBef>
                <a:spcPts val="450"/>
              </a:spcBef>
              <a:buFontTx/>
              <a:buChar char="-"/>
            </a:pPr>
            <a:r>
              <a:rPr lang="en-GB" sz="1050" dirty="0"/>
              <a:t>Data quality</a:t>
            </a:r>
          </a:p>
          <a:p>
            <a:pPr marL="642922" lvl="1" indent="-300031">
              <a:buSzPct val="90000"/>
              <a:buFont typeface="+mj-lt"/>
              <a:buAutoNum type="romanLcPeriod"/>
            </a:pPr>
            <a:r>
              <a:rPr lang="en-GB" sz="1050" dirty="0"/>
              <a:t>Good coding practices</a:t>
            </a:r>
          </a:p>
          <a:p>
            <a:pPr marL="642922" lvl="1" indent="-300031">
              <a:buSzPct val="90000"/>
              <a:buFont typeface="+mj-lt"/>
              <a:buAutoNum type="romanLcPeriod"/>
            </a:pPr>
            <a:r>
              <a:rPr lang="en-GB" sz="1050" dirty="0"/>
              <a:t>Understanding of data limitations and appropriate use</a:t>
            </a:r>
          </a:p>
          <a:p>
            <a:pPr marL="214308" indent="-214308">
              <a:spcBef>
                <a:spcPts val="450"/>
              </a:spcBef>
              <a:buFontTx/>
              <a:buChar char="-"/>
            </a:pPr>
            <a:r>
              <a:rPr lang="en-GB" sz="1050" dirty="0"/>
              <a:t>Information governance</a:t>
            </a:r>
          </a:p>
          <a:p>
            <a:pPr marL="642922" lvl="1" indent="-300031">
              <a:buFont typeface="+mj-lt"/>
              <a:buAutoNum type="romanLcPeriod"/>
            </a:pPr>
            <a:r>
              <a:rPr lang="en-GB" sz="1050" dirty="0"/>
              <a:t>The skills and abilities to safely and responsibly use data to improve services and outcomes</a:t>
            </a:r>
          </a:p>
          <a:p>
            <a:endParaRPr lang="en-GB" sz="1050" dirty="0">
              <a:solidFill>
                <a:srgbClr val="FFFFFF"/>
              </a:solidFill>
              <a:latin typeface="+mj-lt"/>
            </a:endParaRPr>
          </a:p>
        </p:txBody>
      </p:sp>
      <p:sp>
        <p:nvSpPr>
          <p:cNvPr id="10" name="Content Placeholder 2">
            <a:extLst>
              <a:ext uri="{FF2B5EF4-FFF2-40B4-BE49-F238E27FC236}">
                <a16:creationId xmlns:a16="http://schemas.microsoft.com/office/drawing/2014/main" id="{129C7EAC-92FE-214D-8025-B821A9B1DE63}"/>
              </a:ext>
            </a:extLst>
          </p:cNvPr>
          <p:cNvSpPr>
            <a:spLocks noGrp="1"/>
          </p:cNvSpPr>
          <p:nvPr>
            <p:ph idx="1"/>
          </p:nvPr>
        </p:nvSpPr>
        <p:spPr>
          <a:xfrm>
            <a:off x="360001" y="3864969"/>
            <a:ext cx="2481578" cy="959979"/>
          </a:xfrm>
        </p:spPr>
        <p:txBody>
          <a:bodyPr/>
          <a:lstStyle/>
          <a:p>
            <a:r>
              <a:rPr lang="en-GB" sz="975" i="1" dirty="0"/>
              <a:t>“Lots of data and not enough insight”</a:t>
            </a:r>
          </a:p>
          <a:p>
            <a:r>
              <a:rPr lang="en-GB" sz="975" i="1" dirty="0"/>
              <a:t>“We don’t make the best use of our data”</a:t>
            </a:r>
          </a:p>
          <a:p>
            <a:r>
              <a:rPr lang="en-GB" sz="975" i="1" dirty="0"/>
              <a:t>“We have an overabundance of irrelevant information”</a:t>
            </a:r>
          </a:p>
          <a:p>
            <a:endParaRPr lang="en-GB" sz="975" i="1" dirty="0"/>
          </a:p>
        </p:txBody>
      </p:sp>
      <p:grpSp>
        <p:nvGrpSpPr>
          <p:cNvPr id="2" name="Group 1">
            <a:extLst>
              <a:ext uri="{FF2B5EF4-FFF2-40B4-BE49-F238E27FC236}">
                <a16:creationId xmlns:a16="http://schemas.microsoft.com/office/drawing/2014/main" id="{5AB25E8C-AC22-EA47-86AE-0D7CD3AF1AE2}"/>
              </a:ext>
            </a:extLst>
          </p:cNvPr>
          <p:cNvGrpSpPr/>
          <p:nvPr/>
        </p:nvGrpSpPr>
        <p:grpSpPr>
          <a:xfrm>
            <a:off x="3139179" y="1796144"/>
            <a:ext cx="2865642" cy="2892724"/>
            <a:chOff x="3139179" y="1796144"/>
            <a:chExt cx="2865642" cy="2892724"/>
          </a:xfrm>
        </p:grpSpPr>
        <p:sp>
          <p:nvSpPr>
            <p:cNvPr id="8" name="TextBox 7">
              <a:extLst>
                <a:ext uri="{FF2B5EF4-FFF2-40B4-BE49-F238E27FC236}">
                  <a16:creationId xmlns:a16="http://schemas.microsoft.com/office/drawing/2014/main" id="{7041309D-3B41-FA4A-8C8D-E1DB5009BE26}"/>
                </a:ext>
              </a:extLst>
            </p:cNvPr>
            <p:cNvSpPr txBox="1"/>
            <p:nvPr/>
          </p:nvSpPr>
          <p:spPr>
            <a:xfrm>
              <a:off x="3139179" y="2303167"/>
              <a:ext cx="2865642" cy="2385701"/>
            </a:xfrm>
            <a:prstGeom prst="rect">
              <a:avLst/>
            </a:prstGeom>
            <a:solidFill>
              <a:schemeClr val="accent3">
                <a:lumMod val="40000"/>
                <a:lumOff val="60000"/>
              </a:schemeClr>
            </a:solidFill>
          </p:spPr>
          <p:txBody>
            <a:bodyPr wrap="square" rtlCol="0">
              <a:noAutofit/>
            </a:bodyPr>
            <a:lstStyle/>
            <a:p>
              <a:r>
                <a:rPr lang="en-GB" sz="1050" b="1" dirty="0"/>
                <a:t>TOOLS &amp; INFRASTRUCTURE</a:t>
              </a:r>
            </a:p>
            <a:p>
              <a:pPr marL="214308" indent="-214308">
                <a:buFontTx/>
                <a:buChar char="-"/>
              </a:pPr>
              <a:r>
                <a:rPr lang="en-GB" sz="1050" dirty="0"/>
                <a:t>Data collection tools that meet the needs of the individual collecting the data and the individual analysing the data</a:t>
              </a:r>
            </a:p>
            <a:p>
              <a:pPr marL="214308" indent="-214308">
                <a:spcBef>
                  <a:spcPts val="450"/>
                </a:spcBef>
                <a:buFontTx/>
                <a:buChar char="-"/>
              </a:pPr>
              <a:r>
                <a:rPr lang="en-GB" sz="1050" dirty="0"/>
                <a:t>Appropriate software to perform analyses, freeing analyst time from mundane tasks</a:t>
              </a:r>
            </a:p>
            <a:p>
              <a:pPr marL="214308" indent="-214308">
                <a:spcBef>
                  <a:spcPts val="450"/>
                </a:spcBef>
                <a:buFontTx/>
                <a:buChar char="-"/>
              </a:pPr>
              <a:r>
                <a:rPr lang="en-GB" sz="1050" dirty="0"/>
                <a:t>Appropriate data warehousing processes</a:t>
              </a:r>
            </a:p>
            <a:p>
              <a:pPr marL="214308" indent="-214308">
                <a:spcBef>
                  <a:spcPts val="450"/>
                </a:spcBef>
                <a:buFontTx/>
                <a:buChar char="-"/>
              </a:pPr>
              <a:r>
                <a:rPr lang="en-GB" sz="1050" dirty="0"/>
                <a:t>Organisational infrastructure and processes that allow for timely analyses and presentation</a:t>
              </a:r>
            </a:p>
            <a:p>
              <a:pPr marL="214308" indent="-214308">
                <a:buFontTx/>
                <a:buChar char="-"/>
              </a:pPr>
              <a:endParaRPr lang="en-GB" sz="1050" dirty="0"/>
            </a:p>
            <a:p>
              <a:endParaRPr lang="en-GB" sz="1050" dirty="0"/>
            </a:p>
            <a:p>
              <a:pPr marL="214308" indent="-214308">
                <a:buFontTx/>
                <a:buChar char="-"/>
              </a:pPr>
              <a:endParaRPr lang="en-GB" sz="1050" dirty="0"/>
            </a:p>
            <a:p>
              <a:endParaRPr lang="en-GB" sz="1050" dirty="0">
                <a:solidFill>
                  <a:srgbClr val="FFFFFF"/>
                </a:solidFill>
                <a:latin typeface="+mj-lt"/>
              </a:endParaRPr>
            </a:p>
          </p:txBody>
        </p:sp>
        <p:sp>
          <p:nvSpPr>
            <p:cNvPr id="11" name="Content Placeholder 2">
              <a:extLst>
                <a:ext uri="{FF2B5EF4-FFF2-40B4-BE49-F238E27FC236}">
                  <a16:creationId xmlns:a16="http://schemas.microsoft.com/office/drawing/2014/main" id="{44971B1E-F121-A140-9013-143FD5A67C4C}"/>
                </a:ext>
              </a:extLst>
            </p:cNvPr>
            <p:cNvSpPr txBox="1">
              <a:spLocks/>
            </p:cNvSpPr>
            <p:nvPr/>
          </p:nvSpPr>
          <p:spPr>
            <a:xfrm>
              <a:off x="3179227" y="1796144"/>
              <a:ext cx="2825594" cy="401778"/>
            </a:xfrm>
            <a:prstGeom prst="rect">
              <a:avLst/>
            </a:prstGeom>
          </p:spPr>
          <p:txBody>
            <a:bodyPr vert="horz" lIns="0" tIns="0" rIns="0" bIns="0" rtlCol="0">
              <a:noAutofit/>
            </a:bodyPr>
            <a:lstStyle>
              <a:lvl1pPr marL="0" indent="0" algn="l" defTabSz="457200" rtl="0" eaLnBrk="1" latinLnBrk="0" hangingPunct="1">
                <a:spcBef>
                  <a:spcPts val="1000"/>
                </a:spcBef>
                <a:spcAft>
                  <a:spcPts val="0"/>
                </a:spcAft>
                <a:buFont typeface="Arial"/>
                <a:buNone/>
                <a:defRPr sz="2400" kern="1200">
                  <a:solidFill>
                    <a:schemeClr val="tx1"/>
                  </a:solidFill>
                  <a:latin typeface="+mn-lt"/>
                  <a:ea typeface="+mn-ea"/>
                  <a:cs typeface="+mn-cs"/>
                </a:defRPr>
              </a:lvl1pPr>
              <a:lvl2pPr marL="0" indent="0" algn="l" defTabSz="457200" rtl="0" eaLnBrk="1" latinLnBrk="0" hangingPunct="1">
                <a:spcBef>
                  <a:spcPts val="1000"/>
                </a:spcBef>
                <a:spcAft>
                  <a:spcPts val="0"/>
                </a:spcAft>
                <a:buFont typeface="Arial"/>
                <a:buNone/>
                <a:defRPr sz="2400" b="1" kern="1200">
                  <a:solidFill>
                    <a:srgbClr val="E30514"/>
                  </a:solidFill>
                  <a:latin typeface="+mn-lt"/>
                  <a:ea typeface="+mn-ea"/>
                  <a:cs typeface="+mn-cs"/>
                </a:defRPr>
              </a:lvl2pPr>
              <a:lvl3pPr marL="288000" indent="-288000" algn="l" defTabSz="457200" rtl="0" eaLnBrk="1" latinLnBrk="0" hangingPunct="1">
                <a:spcBef>
                  <a:spcPts val="1000"/>
                </a:spcBef>
                <a:spcAft>
                  <a:spcPts val="0"/>
                </a:spcAft>
                <a:buSzPct val="120000"/>
                <a:buFont typeface="Arial" panose="020B0604020202020204" pitchFamily="34" charset="0"/>
                <a:buChar char="•"/>
                <a:defRPr sz="2400" kern="1200">
                  <a:solidFill>
                    <a:schemeClr val="tx1"/>
                  </a:solidFill>
                  <a:latin typeface="+mn-lt"/>
                  <a:ea typeface="+mn-ea"/>
                  <a:cs typeface="+mn-cs"/>
                </a:defRPr>
              </a:lvl3pPr>
              <a:lvl4pPr marL="1152000" indent="-288000" algn="l" defTabSz="457200" rtl="0" eaLnBrk="1" latinLnBrk="0" hangingPunct="1">
                <a:spcBef>
                  <a:spcPts val="0"/>
                </a:spcBef>
                <a:spcAft>
                  <a:spcPts val="500"/>
                </a:spcAft>
                <a:buSzPct val="120000"/>
                <a:buFont typeface="Arial" panose="020B0604020202020204" pitchFamily="34" charset="0"/>
                <a:buChar char="•"/>
                <a:defRPr sz="2400" kern="1200">
                  <a:solidFill>
                    <a:schemeClr val="tx1"/>
                  </a:solidFill>
                  <a:latin typeface="+mn-lt"/>
                  <a:ea typeface="+mn-ea"/>
                  <a:cs typeface="+mn-cs"/>
                </a:defRPr>
              </a:lvl4pPr>
              <a:lvl5pPr marL="1944000" indent="-288000" algn="l" defTabSz="457200" rtl="0" eaLnBrk="1" latinLnBrk="0" hangingPunct="1">
                <a:spcBef>
                  <a:spcPts val="0"/>
                </a:spcBef>
                <a:spcAft>
                  <a:spcPts val="1000"/>
                </a:spcAft>
                <a:buFont typeface="Arial" panose="020B0604020202020204" pitchFamily="34" charset="0"/>
                <a:buChar char="−"/>
                <a:tabLst/>
                <a:defRPr sz="2400" kern="1200">
                  <a:solidFill>
                    <a:schemeClr val="tx1"/>
                  </a:solidFill>
                  <a:latin typeface="+mn-lt"/>
                  <a:ea typeface="+mn-ea"/>
                  <a:cs typeface="+mn-cs"/>
                </a:defRPr>
              </a:lvl5pPr>
              <a:lvl6pPr marL="288000" indent="-288000" algn="l" defTabSz="457200" rtl="0" eaLnBrk="1" latinLnBrk="0" hangingPunct="1">
                <a:spcBef>
                  <a:spcPts val="500"/>
                </a:spcBef>
                <a:buFont typeface="Wingdings" charset="2"/>
                <a:buAutoNum type="arabicPlain"/>
                <a:defRPr sz="2400" kern="1200">
                  <a:solidFill>
                    <a:schemeClr val="tx1"/>
                  </a:solidFill>
                  <a:latin typeface="+mn-lt"/>
                  <a:ea typeface="+mn-ea"/>
                  <a:cs typeface="+mn-cs"/>
                </a:defRPr>
              </a:lvl6pPr>
              <a:lvl7pPr marL="0" indent="0" algn="l" defTabSz="457200" rtl="0" eaLnBrk="1" latinLnBrk="0" hangingPunct="1">
                <a:spcBef>
                  <a:spcPts val="500"/>
                </a:spcBef>
                <a:buFont typeface="Arial"/>
                <a:buNone/>
                <a:defRPr sz="1800" kern="1200">
                  <a:solidFill>
                    <a:schemeClr val="tx1"/>
                  </a:solidFill>
                  <a:latin typeface="+mn-lt"/>
                  <a:ea typeface="+mn-ea"/>
                  <a:cs typeface="+mn-cs"/>
                </a:defRPr>
              </a:lvl7pPr>
              <a:lvl8pPr marL="0" indent="0" algn="l" defTabSz="457200" rtl="0" eaLnBrk="1" latinLnBrk="0" hangingPunct="1">
                <a:spcBef>
                  <a:spcPts val="500"/>
                </a:spcBef>
                <a:buFont typeface="Arial"/>
                <a:buNone/>
                <a:defRPr sz="1800" b="1" kern="1200">
                  <a:solidFill>
                    <a:schemeClr val="tx1"/>
                  </a:solidFill>
                  <a:latin typeface="+mn-lt"/>
                  <a:ea typeface="+mn-ea"/>
                  <a:cs typeface="+mn-cs"/>
                </a:defRPr>
              </a:lvl8pPr>
              <a:lvl9pPr marL="288000" indent="-288000" algn="l" defTabSz="457200" rtl="0" eaLnBrk="1" latinLnBrk="0" hangingPunct="1">
                <a:spcBef>
                  <a:spcPts val="500"/>
                </a:spcBef>
                <a:buFont typeface="Arial"/>
                <a:buChar char="•"/>
                <a:defRPr sz="1800" kern="1200">
                  <a:solidFill>
                    <a:schemeClr val="tx1"/>
                  </a:solidFill>
                  <a:latin typeface="+mn-lt"/>
                  <a:ea typeface="+mn-ea"/>
                  <a:cs typeface="+mn-cs"/>
                </a:defRPr>
              </a:lvl9pPr>
            </a:lstStyle>
            <a:p>
              <a:r>
                <a:rPr lang="en-GB" sz="975" i="1" dirty="0"/>
                <a:t>“We base decisions on instincts and gut feelings rather than evidence”</a:t>
              </a:r>
            </a:p>
            <a:p>
              <a:endParaRPr lang="en-GB" sz="975" i="1" dirty="0"/>
            </a:p>
            <a:p>
              <a:endParaRPr lang="en-GB" sz="975" i="1" dirty="0"/>
            </a:p>
          </p:txBody>
        </p:sp>
      </p:grpSp>
      <p:grpSp>
        <p:nvGrpSpPr>
          <p:cNvPr id="3" name="Group 2">
            <a:extLst>
              <a:ext uri="{FF2B5EF4-FFF2-40B4-BE49-F238E27FC236}">
                <a16:creationId xmlns:a16="http://schemas.microsoft.com/office/drawing/2014/main" id="{82699B76-5B11-9948-97E6-3010416C5EA9}"/>
              </a:ext>
            </a:extLst>
          </p:cNvPr>
          <p:cNvGrpSpPr/>
          <p:nvPr/>
        </p:nvGrpSpPr>
        <p:grpSpPr>
          <a:xfrm>
            <a:off x="6284893" y="1500018"/>
            <a:ext cx="2481578" cy="3473957"/>
            <a:chOff x="6284893" y="1500018"/>
            <a:chExt cx="2481578" cy="3473957"/>
          </a:xfrm>
        </p:grpSpPr>
        <p:sp>
          <p:nvSpPr>
            <p:cNvPr id="9" name="TextBox 8">
              <a:extLst>
                <a:ext uri="{FF2B5EF4-FFF2-40B4-BE49-F238E27FC236}">
                  <a16:creationId xmlns:a16="http://schemas.microsoft.com/office/drawing/2014/main" id="{C0E5E888-F97B-DA41-8281-ECCDC0F6E9A2}"/>
                </a:ext>
              </a:extLst>
            </p:cNvPr>
            <p:cNvSpPr txBox="1"/>
            <p:nvPr/>
          </p:nvSpPr>
          <p:spPr>
            <a:xfrm>
              <a:off x="6284893" y="1500018"/>
              <a:ext cx="2481578" cy="2070609"/>
            </a:xfrm>
            <a:prstGeom prst="rect">
              <a:avLst/>
            </a:prstGeom>
            <a:solidFill>
              <a:schemeClr val="accent6">
                <a:lumMod val="60000"/>
                <a:lumOff val="40000"/>
              </a:schemeClr>
            </a:solidFill>
          </p:spPr>
          <p:txBody>
            <a:bodyPr wrap="square" rtlCol="0">
              <a:noAutofit/>
            </a:bodyPr>
            <a:lstStyle/>
            <a:p>
              <a:r>
                <a:rPr lang="en-GB" sz="1050" b="1" dirty="0"/>
                <a:t>PEOPLE</a:t>
              </a:r>
            </a:p>
            <a:p>
              <a:pPr marL="214308" indent="-214308">
                <a:buFontTx/>
                <a:buChar char="-"/>
              </a:pPr>
              <a:r>
                <a:rPr lang="en-GB" sz="1050" dirty="0"/>
                <a:t>Analysts that are able to:</a:t>
              </a:r>
            </a:p>
            <a:p>
              <a:pPr marL="642922" lvl="1" indent="-300031">
                <a:buFont typeface="+mj-lt"/>
                <a:buAutoNum type="romanLcPeriod"/>
              </a:pPr>
              <a:r>
                <a:rPr lang="en-GB" sz="1050" dirty="0"/>
                <a:t>Understand and structure a problem</a:t>
              </a:r>
            </a:p>
            <a:p>
              <a:pPr marL="642922" lvl="1" indent="-300031">
                <a:buFont typeface="+mj-lt"/>
                <a:buAutoNum type="romanLcPeriod"/>
              </a:pPr>
              <a:r>
                <a:rPr lang="en-GB" sz="1050" dirty="0"/>
                <a:t>Apply appropriate analyses</a:t>
              </a:r>
            </a:p>
            <a:p>
              <a:pPr marL="642922" lvl="1" indent="-300031">
                <a:buFont typeface="+mj-lt"/>
                <a:buAutoNum type="romanLcPeriod"/>
              </a:pPr>
              <a:r>
                <a:rPr lang="en-GB" sz="1050" dirty="0"/>
                <a:t>Communicate their findings well </a:t>
              </a:r>
            </a:p>
            <a:p>
              <a:pPr marL="214308" indent="-214308">
                <a:spcBef>
                  <a:spcPts val="450"/>
                </a:spcBef>
                <a:buFontTx/>
                <a:buChar char="-"/>
              </a:pPr>
              <a:r>
                <a:rPr lang="en-GB" sz="1050" dirty="0"/>
                <a:t>Leaders and managers that are data literate</a:t>
              </a:r>
            </a:p>
            <a:p>
              <a:pPr marL="214308" indent="-214308">
                <a:spcBef>
                  <a:spcPts val="450"/>
                </a:spcBef>
                <a:buFontTx/>
                <a:buChar char="-"/>
              </a:pPr>
              <a:r>
                <a:rPr lang="en-GB" sz="1050" dirty="0"/>
                <a:t>Cross-organisational discussions involving the analytics team</a:t>
              </a:r>
            </a:p>
            <a:p>
              <a:pPr marL="214308" indent="-214308">
                <a:buFontTx/>
                <a:buChar char="-"/>
              </a:pPr>
              <a:endParaRPr lang="en-GB" sz="1050" dirty="0"/>
            </a:p>
            <a:p>
              <a:endParaRPr lang="en-GB" sz="1050" dirty="0">
                <a:solidFill>
                  <a:srgbClr val="FFFFFF"/>
                </a:solidFill>
                <a:latin typeface="+mj-lt"/>
              </a:endParaRPr>
            </a:p>
          </p:txBody>
        </p:sp>
        <p:sp>
          <p:nvSpPr>
            <p:cNvPr id="12" name="Content Placeholder 2">
              <a:extLst>
                <a:ext uri="{FF2B5EF4-FFF2-40B4-BE49-F238E27FC236}">
                  <a16:creationId xmlns:a16="http://schemas.microsoft.com/office/drawing/2014/main" id="{F67A1B5C-E581-804B-A233-09919CED0AD5}"/>
                </a:ext>
              </a:extLst>
            </p:cNvPr>
            <p:cNvSpPr txBox="1">
              <a:spLocks/>
            </p:cNvSpPr>
            <p:nvPr/>
          </p:nvSpPr>
          <p:spPr>
            <a:xfrm>
              <a:off x="6302423" y="3826878"/>
              <a:ext cx="2464048" cy="1147097"/>
            </a:xfrm>
            <a:prstGeom prst="rect">
              <a:avLst/>
            </a:prstGeom>
          </p:spPr>
          <p:txBody>
            <a:bodyPr vert="horz" lIns="0" tIns="0" rIns="0" bIns="0" rtlCol="0">
              <a:noAutofit/>
            </a:bodyPr>
            <a:lstStyle>
              <a:lvl1pPr marL="0" indent="0" algn="l" defTabSz="457200" rtl="0" eaLnBrk="1" latinLnBrk="0" hangingPunct="1">
                <a:spcBef>
                  <a:spcPts val="1000"/>
                </a:spcBef>
                <a:spcAft>
                  <a:spcPts val="0"/>
                </a:spcAft>
                <a:buFont typeface="Arial"/>
                <a:buNone/>
                <a:defRPr sz="2400" kern="1200">
                  <a:solidFill>
                    <a:schemeClr val="tx1"/>
                  </a:solidFill>
                  <a:latin typeface="+mn-lt"/>
                  <a:ea typeface="+mn-ea"/>
                  <a:cs typeface="+mn-cs"/>
                </a:defRPr>
              </a:lvl1pPr>
              <a:lvl2pPr marL="0" indent="0" algn="l" defTabSz="457200" rtl="0" eaLnBrk="1" latinLnBrk="0" hangingPunct="1">
                <a:spcBef>
                  <a:spcPts val="1000"/>
                </a:spcBef>
                <a:spcAft>
                  <a:spcPts val="0"/>
                </a:spcAft>
                <a:buFont typeface="Arial"/>
                <a:buNone/>
                <a:defRPr sz="2400" b="1" kern="1200">
                  <a:solidFill>
                    <a:srgbClr val="E30514"/>
                  </a:solidFill>
                  <a:latin typeface="+mn-lt"/>
                  <a:ea typeface="+mn-ea"/>
                  <a:cs typeface="+mn-cs"/>
                </a:defRPr>
              </a:lvl2pPr>
              <a:lvl3pPr marL="288000" indent="-288000" algn="l" defTabSz="457200" rtl="0" eaLnBrk="1" latinLnBrk="0" hangingPunct="1">
                <a:spcBef>
                  <a:spcPts val="1000"/>
                </a:spcBef>
                <a:spcAft>
                  <a:spcPts val="0"/>
                </a:spcAft>
                <a:buSzPct val="120000"/>
                <a:buFont typeface="Arial" panose="020B0604020202020204" pitchFamily="34" charset="0"/>
                <a:buChar char="•"/>
                <a:defRPr sz="2400" kern="1200">
                  <a:solidFill>
                    <a:schemeClr val="tx1"/>
                  </a:solidFill>
                  <a:latin typeface="+mn-lt"/>
                  <a:ea typeface="+mn-ea"/>
                  <a:cs typeface="+mn-cs"/>
                </a:defRPr>
              </a:lvl3pPr>
              <a:lvl4pPr marL="1152000" indent="-288000" algn="l" defTabSz="457200" rtl="0" eaLnBrk="1" latinLnBrk="0" hangingPunct="1">
                <a:spcBef>
                  <a:spcPts val="0"/>
                </a:spcBef>
                <a:spcAft>
                  <a:spcPts val="500"/>
                </a:spcAft>
                <a:buSzPct val="120000"/>
                <a:buFont typeface="Arial" panose="020B0604020202020204" pitchFamily="34" charset="0"/>
                <a:buChar char="•"/>
                <a:defRPr sz="2400" kern="1200">
                  <a:solidFill>
                    <a:schemeClr val="tx1"/>
                  </a:solidFill>
                  <a:latin typeface="+mn-lt"/>
                  <a:ea typeface="+mn-ea"/>
                  <a:cs typeface="+mn-cs"/>
                </a:defRPr>
              </a:lvl4pPr>
              <a:lvl5pPr marL="1944000" indent="-288000" algn="l" defTabSz="457200" rtl="0" eaLnBrk="1" latinLnBrk="0" hangingPunct="1">
                <a:spcBef>
                  <a:spcPts val="0"/>
                </a:spcBef>
                <a:spcAft>
                  <a:spcPts val="1000"/>
                </a:spcAft>
                <a:buFont typeface="Arial" panose="020B0604020202020204" pitchFamily="34" charset="0"/>
                <a:buChar char="−"/>
                <a:tabLst/>
                <a:defRPr sz="2400" kern="1200">
                  <a:solidFill>
                    <a:schemeClr val="tx1"/>
                  </a:solidFill>
                  <a:latin typeface="+mn-lt"/>
                  <a:ea typeface="+mn-ea"/>
                  <a:cs typeface="+mn-cs"/>
                </a:defRPr>
              </a:lvl5pPr>
              <a:lvl6pPr marL="288000" indent="-288000" algn="l" defTabSz="457200" rtl="0" eaLnBrk="1" latinLnBrk="0" hangingPunct="1">
                <a:spcBef>
                  <a:spcPts val="500"/>
                </a:spcBef>
                <a:buFont typeface="Wingdings" charset="2"/>
                <a:buAutoNum type="arabicPlain"/>
                <a:defRPr sz="2400" kern="1200">
                  <a:solidFill>
                    <a:schemeClr val="tx1"/>
                  </a:solidFill>
                  <a:latin typeface="+mn-lt"/>
                  <a:ea typeface="+mn-ea"/>
                  <a:cs typeface="+mn-cs"/>
                </a:defRPr>
              </a:lvl6pPr>
              <a:lvl7pPr marL="0" indent="0" algn="l" defTabSz="457200" rtl="0" eaLnBrk="1" latinLnBrk="0" hangingPunct="1">
                <a:spcBef>
                  <a:spcPts val="500"/>
                </a:spcBef>
                <a:buFont typeface="Arial"/>
                <a:buNone/>
                <a:defRPr sz="1800" kern="1200">
                  <a:solidFill>
                    <a:schemeClr val="tx1"/>
                  </a:solidFill>
                  <a:latin typeface="+mn-lt"/>
                  <a:ea typeface="+mn-ea"/>
                  <a:cs typeface="+mn-cs"/>
                </a:defRPr>
              </a:lvl7pPr>
              <a:lvl8pPr marL="0" indent="0" algn="l" defTabSz="457200" rtl="0" eaLnBrk="1" latinLnBrk="0" hangingPunct="1">
                <a:spcBef>
                  <a:spcPts val="500"/>
                </a:spcBef>
                <a:buFont typeface="Arial"/>
                <a:buNone/>
                <a:defRPr sz="1800" b="1" kern="1200">
                  <a:solidFill>
                    <a:schemeClr val="tx1"/>
                  </a:solidFill>
                  <a:latin typeface="+mn-lt"/>
                  <a:ea typeface="+mn-ea"/>
                  <a:cs typeface="+mn-cs"/>
                </a:defRPr>
              </a:lvl8pPr>
              <a:lvl9pPr marL="288000" indent="-288000" algn="l" defTabSz="457200" rtl="0" eaLnBrk="1" latinLnBrk="0" hangingPunct="1">
                <a:spcBef>
                  <a:spcPts val="500"/>
                </a:spcBef>
                <a:buFont typeface="Arial"/>
                <a:buChar char="•"/>
                <a:defRPr sz="1800" kern="1200">
                  <a:solidFill>
                    <a:schemeClr val="tx1"/>
                  </a:solidFill>
                  <a:latin typeface="+mn-lt"/>
                  <a:ea typeface="+mn-ea"/>
                  <a:cs typeface="+mn-cs"/>
                </a:defRPr>
              </a:lvl9pPr>
            </a:lstStyle>
            <a:p>
              <a:r>
                <a:rPr lang="en-GB" sz="975" i="1" dirty="0"/>
                <a:t>“There are cultural issues about evidence based decision making – we  need to make it more impactful in all organisations”</a:t>
              </a:r>
            </a:p>
            <a:p>
              <a:r>
                <a:rPr lang="en-GB" sz="975" i="1" dirty="0"/>
                <a:t>“There is no entry criteria for analysts. No career path. They may have to leave the organisation to move up the ladder”</a:t>
              </a:r>
            </a:p>
            <a:p>
              <a:endParaRPr lang="en-GB" sz="975" i="1" dirty="0"/>
            </a:p>
          </p:txBody>
        </p:sp>
      </p:grpSp>
    </p:spTree>
    <p:extLst>
      <p:ext uri="{BB962C8B-B14F-4D97-AF65-F5344CB8AC3E}">
        <p14:creationId xmlns:p14="http://schemas.microsoft.com/office/powerpoint/2010/main" val="1919772411"/>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6265E-C6B3-6F46-8C69-B30242533B45}"/>
              </a:ext>
            </a:extLst>
          </p:cNvPr>
          <p:cNvSpPr>
            <a:spLocks noGrp="1"/>
          </p:cNvSpPr>
          <p:nvPr>
            <p:ph type="title"/>
          </p:nvPr>
        </p:nvSpPr>
        <p:spPr>
          <a:xfrm>
            <a:off x="360003" y="621431"/>
            <a:ext cx="8406469" cy="470898"/>
          </a:xfrm>
        </p:spPr>
        <p:txBody>
          <a:bodyPr/>
          <a:lstStyle/>
          <a:p>
            <a:r>
              <a:rPr lang="en-US" dirty="0"/>
              <a:t>Data and COVID-19: some learning points</a:t>
            </a:r>
          </a:p>
        </p:txBody>
      </p:sp>
      <p:sp>
        <p:nvSpPr>
          <p:cNvPr id="12" name="Content Placeholder 2">
            <a:extLst>
              <a:ext uri="{FF2B5EF4-FFF2-40B4-BE49-F238E27FC236}">
                <a16:creationId xmlns:a16="http://schemas.microsoft.com/office/drawing/2014/main" id="{C922598F-0AFA-C140-90A8-B27C4DD18EA1}"/>
              </a:ext>
            </a:extLst>
          </p:cNvPr>
          <p:cNvSpPr>
            <a:spLocks noGrp="1"/>
          </p:cNvSpPr>
          <p:nvPr>
            <p:ph idx="1"/>
          </p:nvPr>
        </p:nvSpPr>
        <p:spPr>
          <a:xfrm>
            <a:off x="360002" y="1595119"/>
            <a:ext cx="8519837" cy="2814639"/>
          </a:xfrm>
        </p:spPr>
        <p:txBody>
          <a:bodyPr/>
          <a:lstStyle/>
          <a:p>
            <a:pPr marL="285750" indent="-285750">
              <a:buFont typeface="Arial" panose="020B0604020202020204" pitchFamily="34" charset="0"/>
              <a:buChar char="•"/>
            </a:pPr>
            <a:r>
              <a:rPr lang="en-US" dirty="0"/>
              <a:t>Much greater public engagement with data (e.g. tutorials on the R number)</a:t>
            </a:r>
          </a:p>
          <a:p>
            <a:pPr marL="285750" indent="-285750">
              <a:buFont typeface="Arial" panose="020B0604020202020204" pitchFamily="34" charset="0"/>
              <a:buChar char="•"/>
            </a:pPr>
            <a:r>
              <a:rPr lang="en-US" dirty="0"/>
              <a:t>Data has informed national decision making (e.g. daily Government briefings)</a:t>
            </a:r>
          </a:p>
          <a:p>
            <a:pPr marL="285750" indent="-285750">
              <a:buFont typeface="Arial" panose="020B0604020202020204" pitchFamily="34" charset="0"/>
              <a:buChar char="•"/>
            </a:pPr>
            <a:r>
              <a:rPr lang="en-US" dirty="0"/>
              <a:t>Remarkable innovation (e.g. RECOVERY trial)</a:t>
            </a:r>
          </a:p>
          <a:p>
            <a:pPr marL="285750" indent="-285750">
              <a:buFont typeface="Arial" panose="020B0604020202020204" pitchFamily="34" charset="0"/>
              <a:buChar char="•"/>
            </a:pPr>
            <a:r>
              <a:rPr lang="en-US" dirty="0"/>
              <a:t>Less innovation in some areas, linked to lower prior investment (e.g. social care)</a:t>
            </a:r>
          </a:p>
          <a:p>
            <a:pPr marL="285750" indent="-285750">
              <a:buFont typeface="Arial" panose="020B0604020202020204" pitchFamily="34" charset="0"/>
              <a:buChar char="•"/>
            </a:pPr>
            <a:r>
              <a:rPr lang="en-US" dirty="0"/>
              <a:t>Some groups suffer because their experiences are not made visible in the </a:t>
            </a:r>
            <a:r>
              <a:rPr lang="en-US" dirty="0" err="1"/>
              <a:t>dataPublic</a:t>
            </a:r>
            <a:r>
              <a:rPr lang="en-US" dirty="0"/>
              <a:t> and patient engagement and involvement has been missing in the development of new technologies</a:t>
            </a:r>
          </a:p>
          <a:p>
            <a:pPr marL="285750" indent="-285750">
              <a:buFont typeface="Arial" panose="020B0604020202020204" pitchFamily="34" charset="0"/>
              <a:buChar char="•"/>
            </a:pPr>
            <a:r>
              <a:rPr lang="en-US" dirty="0"/>
              <a:t>Data and methods have not been shared, leading to confusion, wasted resources, and poor decisions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35864070"/>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6075-C7AE-AF43-9B2B-6E7C83063BC4}"/>
              </a:ext>
            </a:extLst>
          </p:cNvPr>
          <p:cNvSpPr>
            <a:spLocks noGrp="1"/>
          </p:cNvSpPr>
          <p:nvPr>
            <p:ph type="title"/>
          </p:nvPr>
        </p:nvSpPr>
        <p:spPr>
          <a:xfrm>
            <a:off x="1368000" y="726179"/>
            <a:ext cx="6177493" cy="1107996"/>
          </a:xfrm>
        </p:spPr>
        <p:txBody>
          <a:bodyPr/>
          <a:lstStyle/>
          <a:p>
            <a:r>
              <a:rPr lang="en-US" dirty="0"/>
              <a:t>What are we doing at the Health Foundation?</a:t>
            </a:r>
          </a:p>
        </p:txBody>
      </p:sp>
      <p:sp>
        <p:nvSpPr>
          <p:cNvPr id="3" name="Text Placeholder 2">
            <a:extLst>
              <a:ext uri="{FF2B5EF4-FFF2-40B4-BE49-F238E27FC236}">
                <a16:creationId xmlns:a16="http://schemas.microsoft.com/office/drawing/2014/main" id="{26FC1906-698A-D54A-9AC6-E72E9E618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51471476"/>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0EB3-E8AB-4339-AFCC-F9C4AE339DF7}"/>
              </a:ext>
            </a:extLst>
          </p:cNvPr>
          <p:cNvSpPr>
            <a:spLocks noGrp="1"/>
          </p:cNvSpPr>
          <p:nvPr>
            <p:ph type="title"/>
          </p:nvPr>
        </p:nvSpPr>
        <p:spPr>
          <a:xfrm>
            <a:off x="360003" y="621431"/>
            <a:ext cx="8406469" cy="470898"/>
          </a:xfrm>
        </p:spPr>
        <p:txBody>
          <a:bodyPr/>
          <a:lstStyle/>
          <a:p>
            <a:r>
              <a:rPr lang="en-GB" sz="3050"/>
              <a:t>Who are we? </a:t>
            </a:r>
            <a:endParaRPr lang="en-GB"/>
          </a:p>
        </p:txBody>
      </p:sp>
      <p:sp>
        <p:nvSpPr>
          <p:cNvPr id="4" name="Date Placeholder 3">
            <a:extLst>
              <a:ext uri="{FF2B5EF4-FFF2-40B4-BE49-F238E27FC236}">
                <a16:creationId xmlns:a16="http://schemas.microsoft.com/office/drawing/2014/main" id="{6401815A-16BB-42F2-8FA0-E53EA7335086}"/>
              </a:ext>
            </a:extLst>
          </p:cNvPr>
          <p:cNvSpPr>
            <a:spLocks noGrp="1"/>
          </p:cNvSpPr>
          <p:nvPr>
            <p:ph type="dt" sz="half" idx="10"/>
          </p:nvPr>
        </p:nvSpPr>
        <p:spPr/>
        <p:txBody>
          <a:bodyPr/>
          <a:lstStyle/>
          <a:p>
            <a:r>
              <a:rPr lang="en-US"/>
              <a:t>20.10.20</a:t>
            </a:r>
          </a:p>
        </p:txBody>
      </p:sp>
      <p:sp>
        <p:nvSpPr>
          <p:cNvPr id="5" name="Footer Placeholder 4">
            <a:extLst>
              <a:ext uri="{FF2B5EF4-FFF2-40B4-BE49-F238E27FC236}">
                <a16:creationId xmlns:a16="http://schemas.microsoft.com/office/drawing/2014/main" id="{6EB39BA1-BA5B-4ECF-BC16-3985AA5D531A}"/>
              </a:ext>
            </a:extLst>
          </p:cNvPr>
          <p:cNvSpPr>
            <a:spLocks noGrp="1"/>
          </p:cNvSpPr>
          <p:nvPr>
            <p:ph type="ftr" sz="quarter" idx="11"/>
          </p:nvPr>
        </p:nvSpPr>
        <p:spPr/>
        <p:txBody>
          <a:bodyPr/>
          <a:lstStyle/>
          <a:p>
            <a:r>
              <a:rPr lang="en-US"/>
              <a:t>Data Analytics</a:t>
            </a:r>
          </a:p>
        </p:txBody>
      </p:sp>
      <p:pic>
        <p:nvPicPr>
          <p:cNvPr id="3" name="Picture 2">
            <a:extLst>
              <a:ext uri="{FF2B5EF4-FFF2-40B4-BE49-F238E27FC236}">
                <a16:creationId xmlns:a16="http://schemas.microsoft.com/office/drawing/2014/main" id="{04AC4658-4E77-4346-99D4-21E5B1AF7A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615" y="1181186"/>
            <a:ext cx="8784995" cy="3695056"/>
          </a:xfrm>
          <a:prstGeom prst="rect">
            <a:avLst/>
          </a:prstGeom>
        </p:spPr>
      </p:pic>
    </p:spTree>
    <p:extLst>
      <p:ext uri="{BB962C8B-B14F-4D97-AF65-F5344CB8AC3E}">
        <p14:creationId xmlns:p14="http://schemas.microsoft.com/office/powerpoint/2010/main" val="3611697353"/>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3FDC135-E226-994F-8094-4AAC6A05A197}"/>
              </a:ext>
            </a:extLst>
          </p:cNvPr>
          <p:cNvSpPr txBox="1"/>
          <p:nvPr/>
        </p:nvSpPr>
        <p:spPr>
          <a:xfrm>
            <a:off x="168442" y="-810126"/>
            <a:ext cx="0" cy="0"/>
          </a:xfrm>
          <a:prstGeom prst="rect">
            <a:avLst/>
          </a:prstGeom>
          <a:solidFill>
            <a:srgbClr val="A6D7D3"/>
          </a:solidFill>
        </p:spPr>
        <p:txBody>
          <a:bodyPr wrap="none" rtlCol="0">
            <a:noAutofit/>
          </a:bodyPr>
          <a:lstStyle/>
          <a:p>
            <a:pPr defTabSz="457189"/>
            <a:endParaRPr lang="en-US" sz="1400">
              <a:solidFill>
                <a:srgbClr val="FFFFFF"/>
              </a:solidFill>
              <a:latin typeface="Georgia"/>
            </a:endParaRPr>
          </a:p>
        </p:txBody>
      </p:sp>
      <p:sp>
        <p:nvSpPr>
          <p:cNvPr id="13" name="TextBox 12">
            <a:extLst>
              <a:ext uri="{FF2B5EF4-FFF2-40B4-BE49-F238E27FC236}">
                <a16:creationId xmlns:a16="http://schemas.microsoft.com/office/drawing/2014/main" id="{2A8782DB-C93D-9E49-A2D3-5594669BD7C5}"/>
              </a:ext>
            </a:extLst>
          </p:cNvPr>
          <p:cNvSpPr txBox="1"/>
          <p:nvPr/>
        </p:nvSpPr>
        <p:spPr>
          <a:xfrm>
            <a:off x="5301916" y="5839326"/>
            <a:ext cx="0" cy="0"/>
          </a:xfrm>
          <a:prstGeom prst="rect">
            <a:avLst/>
          </a:prstGeom>
          <a:solidFill>
            <a:srgbClr val="A6D7D3"/>
          </a:solidFill>
        </p:spPr>
        <p:txBody>
          <a:bodyPr wrap="none" rtlCol="0">
            <a:noAutofit/>
          </a:bodyPr>
          <a:lstStyle/>
          <a:p>
            <a:pPr defTabSz="457189"/>
            <a:endParaRPr lang="en-US" sz="1400">
              <a:solidFill>
                <a:srgbClr val="FFFFFF"/>
              </a:solidFill>
              <a:latin typeface="Georgia"/>
            </a:endParaRPr>
          </a:p>
        </p:txBody>
      </p:sp>
      <p:sp>
        <p:nvSpPr>
          <p:cNvPr id="10" name="Snip Same-side Corner of Rectangle 9">
            <a:extLst>
              <a:ext uri="{FF2B5EF4-FFF2-40B4-BE49-F238E27FC236}">
                <a16:creationId xmlns:a16="http://schemas.microsoft.com/office/drawing/2014/main" id="{D792F559-D9A3-2042-BC60-84927481F850}"/>
              </a:ext>
            </a:extLst>
          </p:cNvPr>
          <p:cNvSpPr/>
          <p:nvPr/>
        </p:nvSpPr>
        <p:spPr>
          <a:xfrm>
            <a:off x="375387" y="1427351"/>
            <a:ext cx="1127234" cy="2481467"/>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create innovations in data analytics</a:t>
            </a:r>
          </a:p>
        </p:txBody>
      </p:sp>
      <p:sp>
        <p:nvSpPr>
          <p:cNvPr id="14" name="Snip Same-side Corner of Rectangle 13">
            <a:extLst>
              <a:ext uri="{FF2B5EF4-FFF2-40B4-BE49-F238E27FC236}">
                <a16:creationId xmlns:a16="http://schemas.microsoft.com/office/drawing/2014/main" id="{2F4BE950-388D-9540-A2EC-C7F1EB4B80E9}"/>
              </a:ext>
            </a:extLst>
          </p:cNvPr>
          <p:cNvSpPr/>
          <p:nvPr/>
        </p:nvSpPr>
        <p:spPr>
          <a:xfrm>
            <a:off x="4562373" y="1427356"/>
            <a:ext cx="1127234" cy="2481463"/>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build data analytics partnerships</a:t>
            </a:r>
          </a:p>
        </p:txBody>
      </p:sp>
      <p:sp>
        <p:nvSpPr>
          <p:cNvPr id="15" name="Snip Same-side Corner of Rectangle 14">
            <a:extLst>
              <a:ext uri="{FF2B5EF4-FFF2-40B4-BE49-F238E27FC236}">
                <a16:creationId xmlns:a16="http://schemas.microsoft.com/office/drawing/2014/main" id="{381E0487-165E-554D-A718-A2B9E15C12E0}"/>
              </a:ext>
            </a:extLst>
          </p:cNvPr>
          <p:cNvSpPr/>
          <p:nvPr/>
        </p:nvSpPr>
        <p:spPr>
          <a:xfrm>
            <a:off x="1771049" y="1427351"/>
            <a:ext cx="1127234" cy="2481465"/>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inform the national conversation about data and health </a:t>
            </a:r>
          </a:p>
        </p:txBody>
      </p:sp>
      <p:sp>
        <p:nvSpPr>
          <p:cNvPr id="16" name="Snip Same-side Corner of Rectangle 15">
            <a:extLst>
              <a:ext uri="{FF2B5EF4-FFF2-40B4-BE49-F238E27FC236}">
                <a16:creationId xmlns:a16="http://schemas.microsoft.com/office/drawing/2014/main" id="{CAA012C8-95A2-8D43-8B78-31ACDF50012D}"/>
              </a:ext>
            </a:extLst>
          </p:cNvPr>
          <p:cNvSpPr/>
          <p:nvPr/>
        </p:nvSpPr>
        <p:spPr>
          <a:xfrm>
            <a:off x="3166711" y="1427353"/>
            <a:ext cx="1127234" cy="2481464"/>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support better data analytics across health &amp; social care</a:t>
            </a:r>
          </a:p>
        </p:txBody>
      </p:sp>
      <p:sp>
        <p:nvSpPr>
          <p:cNvPr id="17" name="Snip Same-side Corner of Rectangle 16">
            <a:extLst>
              <a:ext uri="{FF2B5EF4-FFF2-40B4-BE49-F238E27FC236}">
                <a16:creationId xmlns:a16="http://schemas.microsoft.com/office/drawing/2014/main" id="{6EA44A55-27F4-6C46-8496-E4FB3E6126BA}"/>
              </a:ext>
            </a:extLst>
          </p:cNvPr>
          <p:cNvSpPr/>
          <p:nvPr/>
        </p:nvSpPr>
        <p:spPr>
          <a:xfrm>
            <a:off x="5958035" y="1427351"/>
            <a:ext cx="1127234" cy="2481468"/>
          </a:xfrm>
          <a:prstGeom prst="snip2Same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defTabSz="457189"/>
            <a:r>
              <a:rPr lang="en-GB" sz="900">
                <a:solidFill>
                  <a:srgbClr val="1C1C1C"/>
                </a:solidFill>
                <a:latin typeface="Arial"/>
              </a:rPr>
              <a:t>To support better data analytics across Health Foundation </a:t>
            </a:r>
          </a:p>
        </p:txBody>
      </p:sp>
      <p:sp>
        <p:nvSpPr>
          <p:cNvPr id="18" name="Rectangle 17">
            <a:extLst>
              <a:ext uri="{FF2B5EF4-FFF2-40B4-BE49-F238E27FC236}">
                <a16:creationId xmlns:a16="http://schemas.microsoft.com/office/drawing/2014/main" id="{7533BF99-C566-E74A-A6A4-9DE79DECABFB}"/>
              </a:ext>
            </a:extLst>
          </p:cNvPr>
          <p:cNvSpPr/>
          <p:nvPr/>
        </p:nvSpPr>
        <p:spPr>
          <a:xfrm>
            <a:off x="296840" y="4173236"/>
            <a:ext cx="1284327" cy="954107"/>
          </a:xfrm>
          <a:prstGeom prst="rect">
            <a:avLst/>
          </a:prstGeom>
        </p:spPr>
        <p:txBody>
          <a:bodyPr wrap="square">
            <a:spAutoFit/>
          </a:bodyPr>
          <a:lstStyle/>
          <a:p>
            <a:pPr marL="171446" indent="-171446" defTabSz="457189">
              <a:buFont typeface="Arial" panose="020B0604020202020204" pitchFamily="34" charset="0"/>
              <a:buChar char="•"/>
            </a:pPr>
            <a:r>
              <a:rPr lang="en-GB" sz="800">
                <a:solidFill>
                  <a:srgbClr val="1C1C1C"/>
                </a:solidFill>
                <a:latin typeface="Arial"/>
              </a:rPr>
              <a:t>Influencing practice and policy</a:t>
            </a:r>
          </a:p>
          <a:p>
            <a:pPr marL="171446" indent="-171446" defTabSz="457189">
              <a:buFont typeface="Arial" panose="020B0604020202020204" pitchFamily="34" charset="0"/>
              <a:buChar char="•"/>
            </a:pPr>
            <a:r>
              <a:rPr lang="en-GB" sz="800">
                <a:solidFill>
                  <a:srgbClr val="1C1C1C"/>
                </a:solidFill>
                <a:latin typeface="Arial"/>
              </a:rPr>
              <a:t>Demonstrating utility of novel analytics approaches</a:t>
            </a:r>
          </a:p>
          <a:p>
            <a:pPr marL="171446" indent="-171446" defTabSz="457189">
              <a:buFont typeface="Arial" panose="020B0604020202020204" pitchFamily="34" charset="0"/>
              <a:buChar char="•"/>
            </a:pPr>
            <a:r>
              <a:rPr lang="en-GB" sz="800">
                <a:solidFill>
                  <a:srgbClr val="1C1C1C"/>
                </a:solidFill>
                <a:latin typeface="Arial"/>
              </a:rPr>
              <a:t>Create tools that are widely used</a:t>
            </a:r>
          </a:p>
        </p:txBody>
      </p:sp>
      <p:sp>
        <p:nvSpPr>
          <p:cNvPr id="19" name="Rectangle 18">
            <a:extLst>
              <a:ext uri="{FF2B5EF4-FFF2-40B4-BE49-F238E27FC236}">
                <a16:creationId xmlns:a16="http://schemas.microsoft.com/office/drawing/2014/main" id="{DE11EF88-8A3B-1442-A6FC-C901983EAD4A}"/>
              </a:ext>
            </a:extLst>
          </p:cNvPr>
          <p:cNvSpPr/>
          <p:nvPr/>
        </p:nvSpPr>
        <p:spPr>
          <a:xfrm>
            <a:off x="1708000" y="4169230"/>
            <a:ext cx="1127234" cy="584775"/>
          </a:xfrm>
          <a:prstGeom prst="rect">
            <a:avLst/>
          </a:prstGeom>
        </p:spPr>
        <p:txBody>
          <a:bodyPr wrap="square">
            <a:spAutoFit/>
          </a:bodyPr>
          <a:lstStyle/>
          <a:p>
            <a:pPr marL="171446" indent="-171446" defTabSz="457189">
              <a:buFont typeface="Arial" panose="020B0604020202020204" pitchFamily="34" charset="0"/>
              <a:buChar char="•"/>
            </a:pPr>
            <a:r>
              <a:rPr lang="en-GB" sz="800" dirty="0">
                <a:solidFill>
                  <a:srgbClr val="1C1C1C"/>
                </a:solidFill>
                <a:latin typeface="Arial"/>
              </a:rPr>
              <a:t>Influencing data and technology policy</a:t>
            </a:r>
          </a:p>
          <a:p>
            <a:pPr defTabSz="457189"/>
            <a:endParaRPr lang="en-GB" sz="800" dirty="0">
              <a:solidFill>
                <a:srgbClr val="1C1C1C"/>
              </a:solidFill>
              <a:latin typeface="Arial"/>
            </a:endParaRPr>
          </a:p>
        </p:txBody>
      </p:sp>
      <p:sp>
        <p:nvSpPr>
          <p:cNvPr id="20" name="Rectangle 19">
            <a:extLst>
              <a:ext uri="{FF2B5EF4-FFF2-40B4-BE49-F238E27FC236}">
                <a16:creationId xmlns:a16="http://schemas.microsoft.com/office/drawing/2014/main" id="{DA95BC7F-02E5-E84F-84A3-42202A2BADFD}"/>
              </a:ext>
            </a:extLst>
          </p:cNvPr>
          <p:cNvSpPr/>
          <p:nvPr/>
        </p:nvSpPr>
        <p:spPr>
          <a:xfrm>
            <a:off x="3133140" y="4169230"/>
            <a:ext cx="1395662" cy="830997"/>
          </a:xfrm>
          <a:prstGeom prst="rect">
            <a:avLst/>
          </a:prstGeom>
        </p:spPr>
        <p:txBody>
          <a:bodyPr wrap="square">
            <a:spAutoFit/>
          </a:bodyPr>
          <a:lstStyle/>
          <a:p>
            <a:pPr marL="171446" indent="-171446" defTabSz="457189">
              <a:buFont typeface="Arial" panose="020B0604020202020204" pitchFamily="34" charset="0"/>
              <a:buChar char="•"/>
            </a:pPr>
            <a:r>
              <a:rPr lang="en-GB" sz="800" dirty="0">
                <a:solidFill>
                  <a:srgbClr val="1C1C1C"/>
                </a:solidFill>
                <a:latin typeface="Arial"/>
              </a:rPr>
              <a:t>Supporting analytical community</a:t>
            </a:r>
          </a:p>
          <a:p>
            <a:pPr marL="171446" indent="-171446" defTabSz="457189">
              <a:buFont typeface="Arial" panose="020B0604020202020204" pitchFamily="34" charset="0"/>
              <a:buChar char="•"/>
            </a:pPr>
            <a:r>
              <a:rPr lang="en-GB" sz="800" dirty="0">
                <a:solidFill>
                  <a:srgbClr val="1C1C1C"/>
                </a:solidFill>
                <a:latin typeface="Arial"/>
              </a:rPr>
              <a:t>Demonstrating how data can be used to improve care</a:t>
            </a:r>
          </a:p>
          <a:p>
            <a:pPr marL="171446" indent="-171446" defTabSz="457189">
              <a:buFont typeface="Arial" panose="020B0604020202020204" pitchFamily="34" charset="0"/>
              <a:buChar char="•"/>
            </a:pPr>
            <a:endParaRPr lang="en-GB" sz="800" dirty="0">
              <a:solidFill>
                <a:srgbClr val="1C1C1C"/>
              </a:solidFill>
              <a:latin typeface="Arial"/>
            </a:endParaRPr>
          </a:p>
        </p:txBody>
      </p:sp>
      <p:sp>
        <p:nvSpPr>
          <p:cNvPr id="21" name="Rectangle 20">
            <a:extLst>
              <a:ext uri="{FF2B5EF4-FFF2-40B4-BE49-F238E27FC236}">
                <a16:creationId xmlns:a16="http://schemas.microsoft.com/office/drawing/2014/main" id="{2E04EF28-57EA-4143-ACA2-FEEACE4C262C}"/>
              </a:ext>
            </a:extLst>
          </p:cNvPr>
          <p:cNvSpPr/>
          <p:nvPr/>
        </p:nvSpPr>
        <p:spPr>
          <a:xfrm>
            <a:off x="4490083" y="4173235"/>
            <a:ext cx="1301426" cy="1077218"/>
          </a:xfrm>
          <a:prstGeom prst="rect">
            <a:avLst/>
          </a:prstGeom>
        </p:spPr>
        <p:txBody>
          <a:bodyPr wrap="square">
            <a:spAutoFit/>
          </a:bodyPr>
          <a:lstStyle/>
          <a:p>
            <a:pPr marL="171446" indent="-171446" defTabSz="457189">
              <a:buFont typeface="Arial" panose="020B0604020202020204" pitchFamily="34" charset="0"/>
              <a:buChar char="•"/>
            </a:pPr>
            <a:r>
              <a:rPr lang="en-GB" sz="800">
                <a:solidFill>
                  <a:srgbClr val="1C1C1C"/>
                </a:solidFill>
                <a:latin typeface="Arial"/>
              </a:rPr>
              <a:t>Tackling significant national issues in the use of health data through higher risk projects</a:t>
            </a:r>
          </a:p>
          <a:p>
            <a:pPr marL="171446" indent="-171446" defTabSz="457189">
              <a:buFont typeface="Arial" panose="020B0604020202020204" pitchFamily="34" charset="0"/>
              <a:buChar char="•"/>
            </a:pPr>
            <a:endParaRPr lang="en-GB" sz="800">
              <a:solidFill>
                <a:srgbClr val="1C1C1C"/>
              </a:solidFill>
              <a:latin typeface="Arial"/>
            </a:endParaRPr>
          </a:p>
          <a:p>
            <a:pPr marL="171446" indent="-171446" defTabSz="457189">
              <a:buFont typeface="Arial" panose="020B0604020202020204" pitchFamily="34" charset="0"/>
              <a:buChar char="•"/>
            </a:pPr>
            <a:endParaRPr lang="en-GB" sz="800">
              <a:solidFill>
                <a:srgbClr val="1C1C1C"/>
              </a:solidFill>
              <a:latin typeface="Arial"/>
            </a:endParaRPr>
          </a:p>
          <a:p>
            <a:pPr marL="171446" indent="-171446" defTabSz="457189">
              <a:buFont typeface="Arial" panose="020B0604020202020204" pitchFamily="34" charset="0"/>
              <a:buChar char="•"/>
            </a:pPr>
            <a:endParaRPr lang="en-GB" sz="800">
              <a:solidFill>
                <a:srgbClr val="1C1C1C"/>
              </a:solidFill>
              <a:latin typeface="Arial"/>
            </a:endParaRPr>
          </a:p>
        </p:txBody>
      </p:sp>
      <p:sp>
        <p:nvSpPr>
          <p:cNvPr id="22" name="Rectangle 21">
            <a:extLst>
              <a:ext uri="{FF2B5EF4-FFF2-40B4-BE49-F238E27FC236}">
                <a16:creationId xmlns:a16="http://schemas.microsoft.com/office/drawing/2014/main" id="{8376ED01-2E1F-D644-B64E-1EF027719A1F}"/>
              </a:ext>
            </a:extLst>
          </p:cNvPr>
          <p:cNvSpPr/>
          <p:nvPr/>
        </p:nvSpPr>
        <p:spPr>
          <a:xfrm>
            <a:off x="5898915" y="4164574"/>
            <a:ext cx="1301426" cy="1077218"/>
          </a:xfrm>
          <a:prstGeom prst="rect">
            <a:avLst/>
          </a:prstGeom>
        </p:spPr>
        <p:txBody>
          <a:bodyPr wrap="square">
            <a:spAutoFit/>
          </a:bodyPr>
          <a:lstStyle/>
          <a:p>
            <a:pPr marL="171446" indent="-171446" defTabSz="457189">
              <a:buFont typeface="Arial" panose="020B0604020202020204" pitchFamily="34" charset="0"/>
              <a:buChar char="•"/>
            </a:pPr>
            <a:r>
              <a:rPr lang="en-GB" sz="800">
                <a:solidFill>
                  <a:srgbClr val="1C1C1C"/>
                </a:solidFill>
                <a:latin typeface="Arial"/>
              </a:rPr>
              <a:t>Analytics teams across HF have data, technology, tools and skills they need</a:t>
            </a:r>
          </a:p>
          <a:p>
            <a:pPr marL="171446" indent="-171446" defTabSz="457189">
              <a:buFont typeface="Arial" panose="020B0604020202020204" pitchFamily="34" charset="0"/>
              <a:buChar char="•"/>
            </a:pPr>
            <a:endParaRPr lang="en-GB" sz="800">
              <a:solidFill>
                <a:srgbClr val="1C1C1C"/>
              </a:solidFill>
              <a:latin typeface="Arial"/>
            </a:endParaRPr>
          </a:p>
          <a:p>
            <a:pPr marL="171446" indent="-171446" defTabSz="457189">
              <a:buFont typeface="Arial" panose="020B0604020202020204" pitchFamily="34" charset="0"/>
              <a:buChar char="•"/>
            </a:pPr>
            <a:endParaRPr lang="en-GB" sz="800">
              <a:solidFill>
                <a:srgbClr val="1C1C1C"/>
              </a:solidFill>
              <a:latin typeface="Arial"/>
            </a:endParaRPr>
          </a:p>
          <a:p>
            <a:pPr marL="171446" indent="-171446" defTabSz="457189">
              <a:buFont typeface="Arial" panose="020B0604020202020204" pitchFamily="34" charset="0"/>
              <a:buChar char="•"/>
            </a:pPr>
            <a:endParaRPr lang="en-GB" sz="800">
              <a:solidFill>
                <a:srgbClr val="1C1C1C"/>
              </a:solidFill>
              <a:latin typeface="Arial"/>
            </a:endParaRPr>
          </a:p>
        </p:txBody>
      </p:sp>
      <p:sp>
        <p:nvSpPr>
          <p:cNvPr id="23" name="Rectangle 22">
            <a:extLst>
              <a:ext uri="{FF2B5EF4-FFF2-40B4-BE49-F238E27FC236}">
                <a16:creationId xmlns:a16="http://schemas.microsoft.com/office/drawing/2014/main" id="{95A795CA-AA09-E448-BA9D-77E9755177B4}"/>
              </a:ext>
            </a:extLst>
          </p:cNvPr>
          <p:cNvSpPr/>
          <p:nvPr/>
        </p:nvSpPr>
        <p:spPr>
          <a:xfrm>
            <a:off x="296841" y="3963031"/>
            <a:ext cx="1855373" cy="215444"/>
          </a:xfrm>
          <a:prstGeom prst="rect">
            <a:avLst/>
          </a:prstGeom>
        </p:spPr>
        <p:txBody>
          <a:bodyPr wrap="square">
            <a:spAutoFit/>
          </a:bodyPr>
          <a:lstStyle/>
          <a:p>
            <a:pPr defTabSz="457189"/>
            <a:r>
              <a:rPr lang="en-GB" sz="800" b="1">
                <a:solidFill>
                  <a:srgbClr val="1C1C1C"/>
                </a:solidFill>
                <a:latin typeface="Arial"/>
              </a:rPr>
              <a:t>Success means:</a:t>
            </a:r>
          </a:p>
        </p:txBody>
      </p:sp>
      <p:sp>
        <p:nvSpPr>
          <p:cNvPr id="24" name="Rectangle 23">
            <a:extLst>
              <a:ext uri="{FF2B5EF4-FFF2-40B4-BE49-F238E27FC236}">
                <a16:creationId xmlns:a16="http://schemas.microsoft.com/office/drawing/2014/main" id="{220E7B96-C6B5-FD4E-9C0B-299D262B84F7}"/>
              </a:ext>
            </a:extLst>
          </p:cNvPr>
          <p:cNvSpPr/>
          <p:nvPr/>
        </p:nvSpPr>
        <p:spPr>
          <a:xfrm>
            <a:off x="296839" y="1143095"/>
            <a:ext cx="1855373" cy="215444"/>
          </a:xfrm>
          <a:prstGeom prst="rect">
            <a:avLst/>
          </a:prstGeom>
        </p:spPr>
        <p:txBody>
          <a:bodyPr wrap="square">
            <a:spAutoFit/>
          </a:bodyPr>
          <a:lstStyle/>
          <a:p>
            <a:pPr defTabSz="457189"/>
            <a:r>
              <a:rPr lang="en-GB" sz="800" b="1">
                <a:solidFill>
                  <a:srgbClr val="1C1C1C"/>
                </a:solidFill>
                <a:latin typeface="Arial"/>
              </a:rPr>
              <a:t>Objectives:</a:t>
            </a:r>
          </a:p>
        </p:txBody>
      </p:sp>
      <p:sp>
        <p:nvSpPr>
          <p:cNvPr id="2" name="TextBox 1">
            <a:extLst>
              <a:ext uri="{FF2B5EF4-FFF2-40B4-BE49-F238E27FC236}">
                <a16:creationId xmlns:a16="http://schemas.microsoft.com/office/drawing/2014/main" id="{74B7677A-1F48-D149-817D-A5F0571C1992}"/>
              </a:ext>
            </a:extLst>
          </p:cNvPr>
          <p:cNvSpPr txBox="1"/>
          <p:nvPr/>
        </p:nvSpPr>
        <p:spPr>
          <a:xfrm>
            <a:off x="10147610" y="3070302"/>
            <a:ext cx="0" cy="0"/>
          </a:xfrm>
          <a:prstGeom prst="rect">
            <a:avLst/>
          </a:prstGeom>
          <a:solidFill>
            <a:srgbClr val="A6D7D3"/>
          </a:solidFill>
        </p:spPr>
        <p:txBody>
          <a:bodyPr wrap="none" rtlCol="0">
            <a:noAutofit/>
          </a:bodyPr>
          <a:lstStyle/>
          <a:p>
            <a:pPr defTabSz="457189"/>
            <a:endParaRPr lang="en-US" sz="1400">
              <a:solidFill>
                <a:srgbClr val="FFFFFF"/>
              </a:solidFill>
              <a:latin typeface="Georgia"/>
            </a:endParaRPr>
          </a:p>
        </p:txBody>
      </p:sp>
      <p:sp>
        <p:nvSpPr>
          <p:cNvPr id="36" name="Title 1">
            <a:extLst>
              <a:ext uri="{FF2B5EF4-FFF2-40B4-BE49-F238E27FC236}">
                <a16:creationId xmlns:a16="http://schemas.microsoft.com/office/drawing/2014/main" id="{683222F7-1286-4154-B9BD-BB6C99616CEC}"/>
              </a:ext>
            </a:extLst>
          </p:cNvPr>
          <p:cNvSpPr>
            <a:spLocks noGrp="1"/>
          </p:cNvSpPr>
          <p:nvPr>
            <p:ph type="title"/>
          </p:nvPr>
        </p:nvSpPr>
        <p:spPr>
          <a:xfrm>
            <a:off x="360003" y="621432"/>
            <a:ext cx="8406469" cy="553998"/>
          </a:xfrm>
        </p:spPr>
        <p:txBody>
          <a:bodyPr/>
          <a:lstStyle/>
          <a:p>
            <a:r>
              <a:rPr lang="en-GB" sz="1800"/>
              <a:t>Vision: Everybody’s health &amp; care benefits from analytics and data-driven technology</a:t>
            </a:r>
          </a:p>
        </p:txBody>
      </p:sp>
    </p:spTree>
    <p:extLst>
      <p:ext uri="{BB962C8B-B14F-4D97-AF65-F5344CB8AC3E}">
        <p14:creationId xmlns:p14="http://schemas.microsoft.com/office/powerpoint/2010/main" val="3990251141"/>
      </p:ext>
    </p:extLst>
  </p:cSld>
  <p:clrMapOvr>
    <a:masterClrMapping/>
  </p:clrMapOvr>
  <mc:AlternateContent xmlns:mc="http://schemas.openxmlformats.org/markup-compatibility/2006" xmlns:p14="http://schemas.microsoft.com/office/powerpoint/2010/main">
    <mc:Choice Requires="p14">
      <p:transition spd="slow" p14:dur="11250"/>
    </mc:Choice>
    <mc:Fallback xmlns="">
      <p:transition spd="slow"/>
    </mc:Fallback>
  </mc:AlternateContent>
</p:sld>
</file>

<file path=ppt/theme/theme1.xml><?xml version="1.0" encoding="utf-8"?>
<a:theme xmlns:a="http://schemas.openxmlformats.org/drawingml/2006/main" name="PowerPoint Template">
  <a:themeElements>
    <a:clrScheme name="Custom 5">
      <a:dk1>
        <a:srgbClr val="1C1C1C"/>
      </a:dk1>
      <a:lt1>
        <a:srgbClr val="FFFFFF"/>
      </a:lt1>
      <a:dk2>
        <a:srgbClr val="DD0031"/>
      </a:dk2>
      <a:lt2>
        <a:srgbClr val="E2DFD8"/>
      </a:lt2>
      <a:accent1>
        <a:srgbClr val="999390"/>
      </a:accent1>
      <a:accent2>
        <a:srgbClr val="EE9B90"/>
      </a:accent2>
      <a:accent3>
        <a:srgbClr val="9D8CB1"/>
      </a:accent3>
      <a:accent4>
        <a:srgbClr val="8BC68F"/>
      </a:accent4>
      <a:accent5>
        <a:srgbClr val="FFE996"/>
      </a:accent5>
      <a:accent6>
        <a:srgbClr val="A6D7D3"/>
      </a:accent6>
      <a:hlink>
        <a:srgbClr val="DD0031"/>
      </a:hlink>
      <a:folHlink>
        <a:srgbClr val="E2DFD8"/>
      </a:folHlink>
    </a:clrScheme>
    <a:fontScheme name="The Health Foundation">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spPr>
      <a:bodyPr rtlCol="0" anchor="t"/>
      <a:lstStyle>
        <a:defPPr algn="l">
          <a:defRPr sz="3000">
            <a:solidFill>
              <a:schemeClr val="accent1"/>
            </a:solidFill>
            <a:latin typeface="Univers LT Std 65 Bold"/>
            <a:cs typeface="Univers LT Std 65 Bold"/>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solidFill>
          <a:srgbClr val="A6D7D3"/>
        </a:solidFill>
      </a:spPr>
      <a:bodyPr wrap="square" rtlCol="0">
        <a:noAutofit/>
      </a:bodyPr>
      <a:lstStyle>
        <a:defPPr>
          <a:defRPr sz="1400">
            <a:solidFill>
              <a:srgbClr val="FFFFFF"/>
            </a:solidFill>
            <a:latin typeface="+mj-lt"/>
          </a:defRPr>
        </a:defPPr>
      </a:lstStyle>
    </a:txDef>
  </a:objectDefaults>
  <a:extraClrSchemeLst/>
  <a:extLst>
    <a:ext uri="{05A4C25C-085E-4340-85A3-A5531E510DB2}">
      <thm15:themeFamily xmlns:thm15="http://schemas.microsoft.com/office/thememl/2012/main" name="16-9 Standard" id="{BACFD643-86A7-4597-83EF-179D54FA5F81}" vid="{E472FB13-B683-43E0-ACA5-AD03014622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48D3552BA4D54EA7D6349B957E6F80" ma:contentTypeVersion="12" ma:contentTypeDescription="Create a new document." ma:contentTypeScope="" ma:versionID="d6b4c87a83b381ad360fee2f63f6c0ad">
  <xsd:schema xmlns:xsd="http://www.w3.org/2001/XMLSchema" xmlns:xs="http://www.w3.org/2001/XMLSchema" xmlns:p="http://schemas.microsoft.com/office/2006/metadata/properties" xmlns:ns2="b632ed8f-4da2-450d-be64-a21447441809" xmlns:ns3="a8393aab-0c98-47e5-9894-d3a389a13a61" targetNamespace="http://schemas.microsoft.com/office/2006/metadata/properties" ma:root="true" ma:fieldsID="06d1cfd5520d9fd6bb40bca2eb3c5e4c" ns2:_="" ns3:_="">
    <xsd:import namespace="b632ed8f-4da2-450d-be64-a21447441809"/>
    <xsd:import namespace="a8393aab-0c98-47e5-9894-d3a389a13a6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32ed8f-4da2-450d-be64-a214474418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393aab-0c98-47e5-9894-d3a389a13a6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CCA51D-EC4B-45D3-9D1C-DEC1660E3481}"/>
</file>

<file path=customXml/itemProps2.xml><?xml version="1.0" encoding="utf-8"?>
<ds:datastoreItem xmlns:ds="http://schemas.openxmlformats.org/officeDocument/2006/customXml" ds:itemID="{E2C3908A-8C1D-4EF5-A01C-9BCB6F1C622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AA9478D-9CE3-4D5C-A833-E6DD59ECCB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 MAIN template</Template>
  <TotalTime>559</TotalTime>
  <Words>1203</Words>
  <Application>Microsoft Macintosh PowerPoint</Application>
  <PresentationFormat>On-screen Show (16:9)</PresentationFormat>
  <Paragraphs>172</Paragraphs>
  <Slides>17</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Georgia</vt:lpstr>
      <vt:lpstr>Univers LT Std 65 Bold</vt:lpstr>
      <vt:lpstr>Wingdings</vt:lpstr>
      <vt:lpstr>PowerPoint Template</vt:lpstr>
      <vt:lpstr>The role of data in the future of healthcare</vt:lpstr>
      <vt:lpstr>Ensuring everyone’s health and care benefits from analytics and data-driven technology</vt:lpstr>
      <vt:lpstr>UK health data timeline</vt:lpstr>
      <vt:lpstr>PowerPoint Presentation</vt:lpstr>
      <vt:lpstr>Analytical Capability: Three key elements</vt:lpstr>
      <vt:lpstr>Data and COVID-19: some learning points</vt:lpstr>
      <vt:lpstr>What are we doing at the Health Foundation?</vt:lpstr>
      <vt:lpstr>Who are we? </vt:lpstr>
      <vt:lpstr>Vision: Everybody’s health &amp; care benefits from analytics and data-driven technology</vt:lpstr>
      <vt:lpstr>Vision: Everybody’s health &amp; care benefits from analytics and data-driven technology</vt:lpstr>
      <vt:lpstr>Analysis of linked data sets</vt:lpstr>
      <vt:lpstr>Networked Data Lab</vt:lpstr>
      <vt:lpstr>The Improvement Analytics Unit</vt:lpstr>
      <vt:lpstr>An example of the IAU’s work</vt:lpstr>
      <vt:lpstr>Advancing Applied Analytics</vt:lpstr>
      <vt:lpstr>Strengthening Social Care Analytics</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Adam Steventon</dc:creator>
  <cp:lastModifiedBy>Adam Steventon</cp:lastModifiedBy>
  <cp:revision>145</cp:revision>
  <dcterms:created xsi:type="dcterms:W3CDTF">2020-02-04T16:44:41Z</dcterms:created>
  <dcterms:modified xsi:type="dcterms:W3CDTF">2020-11-08T16:14:35Z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0x0101001A48D3552BA4D54EA7D6349B957E6F80</vt:lpwstr>
  </property>
</Properties>
</file>